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1" r:id="rId3"/>
    <p:sldId id="308" r:id="rId4"/>
    <p:sldId id="333" r:id="rId5"/>
    <p:sldId id="311" r:id="rId6"/>
    <p:sldId id="313" r:id="rId7"/>
    <p:sldId id="334" r:id="rId8"/>
    <p:sldId id="307" r:id="rId9"/>
    <p:sldId id="335" r:id="rId10"/>
    <p:sldId id="310" r:id="rId11"/>
    <p:sldId id="336" r:id="rId12"/>
    <p:sldId id="283" r:id="rId13"/>
    <p:sldId id="285" r:id="rId14"/>
    <p:sldId id="284" r:id="rId15"/>
    <p:sldId id="337" r:id="rId16"/>
    <p:sldId id="338" r:id="rId17"/>
    <p:sldId id="339" r:id="rId18"/>
    <p:sldId id="340" r:id="rId19"/>
    <p:sldId id="341" r:id="rId20"/>
    <p:sldId id="288" r:id="rId21"/>
    <p:sldId id="287" r:id="rId22"/>
    <p:sldId id="290" r:id="rId23"/>
    <p:sldId id="294" r:id="rId24"/>
    <p:sldId id="286" r:id="rId25"/>
    <p:sldId id="293" r:id="rId26"/>
    <p:sldId id="292" r:id="rId27"/>
    <p:sldId id="301" r:id="rId28"/>
    <p:sldId id="305" r:id="rId29"/>
    <p:sldId id="298" r:id="rId30"/>
    <p:sldId id="297" r:id="rId31"/>
    <p:sldId id="342" r:id="rId32"/>
    <p:sldId id="329" r:id="rId33"/>
    <p:sldId id="296" r:id="rId34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67006" autoAdjust="0"/>
  </p:normalViewPr>
  <p:slideViewPr>
    <p:cSldViewPr>
      <p:cViewPr varScale="1">
        <p:scale>
          <a:sx n="78" d="100"/>
          <a:sy n="78" d="100"/>
        </p:scale>
        <p:origin x="-25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9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cuments\IST\Tese\apresentacao_gac\benchmark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ocuments\IST\Tese\apresentacao_gac\benchmark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</c:dPt>
          <c:dLbls>
            <c:txPr>
              <a:bodyPr/>
              <a:lstStyle/>
              <a:p>
                <a:pPr>
                  <a:defRPr sz="160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[benchmarks.xlsx]Sheet1!$A$7:$A$9</c:f>
              <c:strCache>
                <c:ptCount val="3"/>
                <c:pt idx="0">
                  <c:v>Racket on Racket</c:v>
                </c:pt>
                <c:pt idx="1">
                  <c:v>Python on CPython</c:v>
                </c:pt>
                <c:pt idx="2">
                  <c:v>Python on Racket</c:v>
                </c:pt>
              </c:strCache>
            </c:strRef>
          </c:cat>
          <c:val>
            <c:numRef>
              <c:f>[benchmarks.xlsx]Sheet1!$E$7:$E$9</c:f>
              <c:numCache>
                <c:formatCode>General</c:formatCode>
                <c:ptCount val="3"/>
                <c:pt idx="0">
                  <c:v>83</c:v>
                </c:pt>
                <c:pt idx="1">
                  <c:v>2567</c:v>
                </c:pt>
                <c:pt idx="2">
                  <c:v>51610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701248"/>
        <c:axId val="93702784"/>
      </c:barChart>
      <c:catAx>
        <c:axId val="937012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pt-PT"/>
          </a:p>
        </c:txPr>
        <c:crossAx val="93702784"/>
        <c:crosses val="autoZero"/>
        <c:auto val="1"/>
        <c:lblAlgn val="ctr"/>
        <c:lblOffset val="100"/>
        <c:noMultiLvlLbl val="0"/>
      </c:catAx>
      <c:valAx>
        <c:axId val="937027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pt-PT" sz="1600"/>
                  <a:t>Miliseconds</a:t>
                </a:r>
              </a:p>
            </c:rich>
          </c:tx>
          <c:layout>
            <c:manualLayout>
              <c:xMode val="edge"/>
              <c:yMode val="edge"/>
              <c:x val="1.4447882068878206E-2"/>
              <c:y val="0.42333468004330033"/>
            </c:manualLayout>
          </c:layout>
          <c:overlay val="0"/>
        </c:title>
        <c:numFmt formatCode="General" sourceLinked="1"/>
        <c:majorTickMark val="out"/>
        <c:minorTickMark val="out"/>
        <c:tickLblPos val="nextTo"/>
        <c:txPr>
          <a:bodyPr/>
          <a:lstStyle/>
          <a:p>
            <a:pPr>
              <a:defRPr sz="1200"/>
            </a:pPr>
            <a:endParaRPr lang="pt-PT"/>
          </a:p>
        </c:txPr>
        <c:crossAx val="937012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</c:dPt>
          <c:dLbls>
            <c:txPr>
              <a:bodyPr/>
              <a:lstStyle/>
              <a:p>
                <a:pPr>
                  <a:defRPr sz="160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[benchmarks.xlsx]Sheet1!$A$2:$A$4</c:f>
              <c:strCache>
                <c:ptCount val="3"/>
                <c:pt idx="0">
                  <c:v>Racket on Racket</c:v>
                </c:pt>
                <c:pt idx="1">
                  <c:v>Python on CPython</c:v>
                </c:pt>
                <c:pt idx="2">
                  <c:v>Python on Racket</c:v>
                </c:pt>
              </c:strCache>
            </c:strRef>
          </c:cat>
          <c:val>
            <c:numRef>
              <c:f>[benchmarks.xlsx]Sheet1!$E$2:$E$4</c:f>
              <c:numCache>
                <c:formatCode>General</c:formatCode>
                <c:ptCount val="3"/>
                <c:pt idx="0">
                  <c:v>405</c:v>
                </c:pt>
                <c:pt idx="1">
                  <c:v>347</c:v>
                </c:pt>
                <c:pt idx="2">
                  <c:v>8268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187520"/>
        <c:axId val="43118592"/>
      </c:barChart>
      <c:catAx>
        <c:axId val="341875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pt-PT"/>
          </a:p>
        </c:txPr>
        <c:crossAx val="43118592"/>
        <c:crosses val="autoZero"/>
        <c:auto val="1"/>
        <c:lblAlgn val="ctr"/>
        <c:lblOffset val="100"/>
        <c:noMultiLvlLbl val="0"/>
      </c:catAx>
      <c:valAx>
        <c:axId val="431185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pt-PT" sz="1600"/>
                  <a:t>Miliseconds</a:t>
                </a:r>
              </a:p>
            </c:rich>
          </c:tx>
          <c:layout>
            <c:manualLayout>
              <c:xMode val="edge"/>
              <c:yMode val="edge"/>
              <c:x val="1.3605442176870748E-2"/>
              <c:y val="0.41706862250537041"/>
            </c:manualLayout>
          </c:layout>
          <c:overlay val="0"/>
        </c:title>
        <c:numFmt formatCode="General" sourceLinked="1"/>
        <c:majorTickMark val="out"/>
        <c:minorTickMark val="out"/>
        <c:tickLblPos val="nextTo"/>
        <c:txPr>
          <a:bodyPr/>
          <a:lstStyle/>
          <a:p>
            <a:pPr>
              <a:defRPr sz="1200"/>
            </a:pPr>
            <a:endParaRPr lang="pt-PT"/>
          </a:p>
        </c:txPr>
        <c:crossAx val="34187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CBF3F-3AE9-4F00-9413-EAD670317C1A}" type="datetimeFigureOut">
              <a:rPr lang="pt-PT" smtClean="0"/>
              <a:t>24-02-2014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D8D20-9568-4B01-B4C3-EE773721052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751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2357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Porquê Python?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nosso objectivo é suportar a linguagem Python como front-end do Rosetta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822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09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Há várias implementações de Python, com vários objectivos em mente, mas por uma questão de brevidade, vou-me focar apenas nestas 5.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212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*</a:t>
            </a:r>
            <a:endParaRPr lang="pt-PT" baseline="0" dirty="0" smtClean="0"/>
          </a:p>
          <a:p>
            <a:r>
              <a:rPr lang="pt-PT" baseline="0" dirty="0" smtClean="0"/>
              <a:t>  - implementação de referência, mantida pela PSF</a:t>
            </a:r>
          </a:p>
          <a:p>
            <a:r>
              <a:rPr lang="pt-PT" baseline="0" dirty="0" smtClean="0"/>
              <a:t>  - está escrita em C, stdlib (em parte) escrita em C</a:t>
            </a:r>
          </a:p>
          <a:p>
            <a:r>
              <a:rPr lang="pt-PT" baseline="0" dirty="0" smtClean="0"/>
              <a:t>  - module extensions =&gt; numpy, scipy</a:t>
            </a:r>
          </a:p>
          <a:p>
            <a:r>
              <a:rPr lang="pt-PT" baseline="0" dirty="0" smtClean="0"/>
              <a:t>  - embeber com Python/C API</a:t>
            </a:r>
          </a:p>
          <a:p>
            <a:r>
              <a:rPr lang="pt-PT" baseline="0" dirty="0" smtClean="0"/>
              <a:t>*</a:t>
            </a:r>
          </a:p>
          <a:p>
            <a:r>
              <a:rPr lang="pt-PT" baseline="0" dirty="0" smtClean="0"/>
              <a:t>  - compilador + máquina virtual</a:t>
            </a:r>
          </a:p>
          <a:p>
            <a:r>
              <a:rPr lang="pt-PT" baseline="0" dirty="0" smtClean="0"/>
              <a:t>  - tipos de dados tratados como objectos</a:t>
            </a:r>
          </a:p>
          <a:p>
            <a:r>
              <a:rPr lang="pt-PT" baseline="0" dirty="0" smtClean="0"/>
              <a:t>  - objectos alocados na heap</a:t>
            </a:r>
          </a:p>
          <a:p>
            <a:r>
              <a:rPr lang="pt-PT" baseline="0" dirty="0" smtClean="0"/>
              <a:t>  - VM gere pilha de ponteiros</a:t>
            </a:r>
          </a:p>
          <a:p>
            <a:r>
              <a:rPr lang="pt-PT" baseline="0" dirty="0" smtClean="0"/>
              <a:t>*</a:t>
            </a:r>
          </a:p>
          <a:p>
            <a:r>
              <a:rPr lang="pt-PT" baseline="0" dirty="0" smtClean="0"/>
              <a:t>  - &lt;explicar contagem de referências&gt;</a:t>
            </a:r>
          </a:p>
          <a:p>
            <a:r>
              <a:rPr lang="pt-PT" baseline="0" dirty="0" smtClean="0"/>
              <a:t>  - problema: estruturas com referências cíclicas</a:t>
            </a:r>
          </a:p>
          <a:p>
            <a:r>
              <a:rPr lang="pt-PT" baseline="0" dirty="0" smtClean="0"/>
              <a:t>*</a:t>
            </a:r>
          </a:p>
          <a:p>
            <a:r>
              <a:rPr lang="pt-PT" baseline="0" dirty="0" smtClean="0"/>
              <a:t>  - impede que várias threads executem bytecode ao mesmo tempo</a:t>
            </a:r>
          </a:p>
          <a:p>
            <a:r>
              <a:rPr lang="pt-PT" baseline="0" dirty="0" smtClean="0"/>
              <a:t>  - threads =&gt; I/O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2124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*</a:t>
            </a:r>
          </a:p>
          <a:p>
            <a:r>
              <a:rPr lang="pt-PT" dirty="0" smtClean="0"/>
              <a:t> </a:t>
            </a:r>
            <a:r>
              <a:rPr lang="pt-PT" baseline="0" dirty="0" smtClean="0"/>
              <a:t> - implementação alternativa, mantida por terceiros</a:t>
            </a:r>
          </a:p>
          <a:p>
            <a:r>
              <a:rPr lang="pt-PT" baseline="0" dirty="0" smtClean="0"/>
              <a:t>  - escrita em Java</a:t>
            </a:r>
          </a:p>
          <a:p>
            <a:r>
              <a:rPr lang="pt-PT" baseline="0" dirty="0" smtClean="0"/>
              <a:t>  - compila código Python para bytecode da JVM</a:t>
            </a:r>
          </a:p>
          <a:p>
            <a:r>
              <a:rPr lang="pt-PT" baseline="0" dirty="0" smtClean="0"/>
              <a:t>*</a:t>
            </a:r>
          </a:p>
          <a:p>
            <a:r>
              <a:rPr lang="pt-PT" baseline="0" dirty="0" smtClean="0"/>
              <a:t>  - feita pra suportar integração com JVM</a:t>
            </a:r>
          </a:p>
          <a:p>
            <a:r>
              <a:rPr lang="pt-PT" baseline="0" dirty="0" smtClean="0"/>
              <a:t>  - não suporta module extensions de C </a:t>
            </a:r>
          </a:p>
          <a:p>
            <a:r>
              <a:rPr lang="pt-PT" baseline="0" dirty="0" smtClean="0"/>
              <a:t>       =&gt; não suporta numpy, scipy</a:t>
            </a:r>
          </a:p>
          <a:p>
            <a:r>
              <a:rPr lang="pt-PT" baseline="0" dirty="0" smtClean="0"/>
              <a:t>  - mas permite invocar classes e métodos de Java</a:t>
            </a:r>
          </a:p>
          <a:p>
            <a:r>
              <a:rPr lang="pt-PT" baseline="0" dirty="0" smtClean="0"/>
              <a:t>*</a:t>
            </a:r>
          </a:p>
          <a:p>
            <a:r>
              <a:rPr lang="pt-PT" baseline="0" dirty="0" smtClean="0"/>
              <a:t>  - performance comparável ao CPython</a:t>
            </a:r>
          </a:p>
          <a:p>
            <a:r>
              <a:rPr lang="pt-PT" baseline="0" dirty="0" smtClean="0"/>
              <a:t>  - alguns módulos escritos em Java vs. C</a:t>
            </a:r>
          </a:p>
          <a:p>
            <a:r>
              <a:rPr lang="pt-PT" baseline="0" dirty="0" smtClean="0"/>
              <a:t>  - GC e threading feita pela JVM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2124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*</a:t>
            </a:r>
          </a:p>
          <a:p>
            <a:r>
              <a:rPr lang="pt-PT" dirty="0" smtClean="0"/>
              <a:t> </a:t>
            </a:r>
            <a:r>
              <a:rPr lang="pt-PT" baseline="0" dirty="0" smtClean="0"/>
              <a:t> - implementação tmb mantida por terceiros</a:t>
            </a:r>
          </a:p>
          <a:p>
            <a:r>
              <a:rPr lang="pt-PT" baseline="0" dirty="0" smtClean="0"/>
              <a:t>  - escrita em C#</a:t>
            </a:r>
          </a:p>
          <a:p>
            <a:r>
              <a:rPr lang="pt-PT" baseline="0" dirty="0" smtClean="0"/>
              <a:t>  - compila código Python para bytecode de .NET</a:t>
            </a:r>
          </a:p>
          <a:p>
            <a:r>
              <a:rPr lang="pt-PT" baseline="0" dirty="0" smtClean="0"/>
              <a:t>*</a:t>
            </a:r>
          </a:p>
          <a:p>
            <a:r>
              <a:rPr lang="pt-PT" baseline="0" dirty="0" smtClean="0"/>
              <a:t>  - feita pra suportar integração com JVM</a:t>
            </a:r>
          </a:p>
          <a:p>
            <a:r>
              <a:rPr lang="pt-PT" baseline="0" dirty="0" smtClean="0"/>
              <a:t>  - tmb não suporta module extensions de C </a:t>
            </a:r>
          </a:p>
          <a:p>
            <a:r>
              <a:rPr lang="pt-PT" baseline="0" dirty="0" smtClean="0"/>
              <a:t>  - mas permite invocar classes e métodos </a:t>
            </a:r>
            <a:r>
              <a:rPr lang="pt-PT" baseline="0" smtClean="0"/>
              <a:t>de </a:t>
            </a:r>
            <a:r>
              <a:rPr lang="pt-PT" baseline="0" smtClean="0"/>
              <a:t>.NET</a:t>
            </a:r>
            <a:endParaRPr lang="pt-PT" baseline="0" dirty="0" smtClean="0"/>
          </a:p>
          <a:p>
            <a:r>
              <a:rPr lang="pt-PT" baseline="0" dirty="0" smtClean="0"/>
              <a:t>*</a:t>
            </a:r>
          </a:p>
          <a:p>
            <a:r>
              <a:rPr lang="pt-PT" baseline="0" dirty="0" smtClean="0"/>
              <a:t>  - performance geralmente melhor que a do CPython</a:t>
            </a:r>
          </a:p>
          <a:p>
            <a:r>
              <a:rPr lang="pt-PT" baseline="0" dirty="0" smtClean="0"/>
              <a:t>  - +r</a:t>
            </a:r>
            <a:r>
              <a:rPr lang="pt-PT" dirty="0" smtClean="0"/>
              <a:t>ápido: atribuição</a:t>
            </a:r>
            <a:r>
              <a:rPr lang="pt-PT" baseline="0" dirty="0" smtClean="0"/>
              <a:t> de </a:t>
            </a:r>
            <a:r>
              <a:rPr lang="pt-PT" dirty="0" smtClean="0"/>
              <a:t>variável globais</a:t>
            </a:r>
            <a:r>
              <a:rPr lang="pt-PT" baseline="0" dirty="0" smtClean="0"/>
              <a:t> + invocações de funções</a:t>
            </a:r>
          </a:p>
          <a:p>
            <a:r>
              <a:rPr lang="pt-PT" baseline="0" dirty="0" smtClean="0"/>
              <a:t>  - +lento: alocação/GC de instâncias + código com eval</a:t>
            </a:r>
          </a:p>
          <a:p>
            <a:r>
              <a:rPr lang="pt-PT" baseline="0" dirty="0" smtClean="0"/>
              <a:t>  - também não sofre dos problemas de threading e GC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2124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PT" dirty="0" smtClean="0"/>
              <a:t>*</a:t>
            </a:r>
          </a:p>
          <a:p>
            <a:pPr marL="0" indent="0">
              <a:buFontTx/>
              <a:buNone/>
            </a:pPr>
            <a:r>
              <a:rPr lang="pt-PT" dirty="0" smtClean="0"/>
              <a:t>  - escrita em RPython</a:t>
            </a:r>
          </a:p>
          <a:p>
            <a:pPr marL="0" indent="0">
              <a:buFontTx/>
              <a:buNone/>
            </a:pPr>
            <a:r>
              <a:rPr lang="pt-PT" dirty="0" smtClean="0"/>
              <a:t>  - &lt;explicar RPython&gt;</a:t>
            </a:r>
          </a:p>
          <a:p>
            <a:pPr marL="0" indent="0">
              <a:buFontTx/>
              <a:buNone/>
            </a:pPr>
            <a:r>
              <a:rPr lang="pt-PT" dirty="0" smtClean="0"/>
              <a:t>*</a:t>
            </a:r>
          </a:p>
          <a:p>
            <a:pPr marL="0" indent="0">
              <a:buFontTx/>
              <a:buNone/>
            </a:pPr>
            <a:r>
              <a:rPr lang="pt-PT" dirty="0" smtClean="0"/>
              <a:t>  - ñ procura integrar o Python</a:t>
            </a:r>
            <a:r>
              <a:rPr lang="pt-PT" baseline="0" dirty="0" smtClean="0"/>
              <a:t> c/ outras plataformas</a:t>
            </a:r>
          </a:p>
          <a:p>
            <a:pPr marL="0" indent="0">
              <a:buFontTx/>
              <a:buNone/>
            </a:pPr>
            <a:r>
              <a:rPr lang="pt-PT" baseline="0" dirty="0" smtClean="0"/>
              <a:t>  - tem como foco a velocidade</a:t>
            </a:r>
          </a:p>
          <a:p>
            <a:pPr marL="0" indent="0">
              <a:buFontTx/>
              <a:buNone/>
            </a:pPr>
            <a:r>
              <a:rPr lang="pt-PT" baseline="0" dirty="0" smtClean="0"/>
              <a:t>  - aprox. 6x mais rápida que o CPython</a:t>
            </a:r>
            <a:endParaRPr lang="pt-PT" dirty="0" smtClean="0"/>
          </a:p>
          <a:p>
            <a:pPr marL="0" indent="0">
              <a:buFontTx/>
              <a:buNone/>
            </a:pPr>
            <a:r>
              <a:rPr lang="pt-PT" dirty="0" smtClean="0"/>
              <a:t>*</a:t>
            </a:r>
          </a:p>
          <a:p>
            <a:pPr marL="0" indent="0">
              <a:buFontTx/>
              <a:buNone/>
            </a:pPr>
            <a:r>
              <a:rPr lang="pt-PT" dirty="0" smtClean="0"/>
              <a:t>  - interpretador</a:t>
            </a:r>
            <a:r>
              <a:rPr lang="pt-PT" baseline="0" dirty="0" smtClean="0"/>
              <a:t> -</a:t>
            </a:r>
            <a:r>
              <a:rPr lang="pt-PT" dirty="0" smtClean="0"/>
              <a:t> compila código Python para bytecode e corre-o numa máquina virtual</a:t>
            </a:r>
          </a:p>
          <a:p>
            <a:pPr marL="0" indent="0">
              <a:buFontTx/>
              <a:buNone/>
            </a:pPr>
            <a:r>
              <a:rPr lang="pt-PT" dirty="0" smtClean="0"/>
              <a:t>  - pipeline de transformações - compila o interpretador de RPython para uma plataforma de nível mais baixo (código C, JVM ou CLI).</a:t>
            </a:r>
          </a:p>
          <a:p>
            <a:pPr marL="0" indent="0">
              <a:buFontTx/>
              <a:buNone/>
            </a:pPr>
            <a:endParaRPr lang="pt-PT" dirty="0" smtClean="0"/>
          </a:p>
          <a:p>
            <a:pPr marL="0" indent="0">
              <a:buFontTx/>
              <a:buNone/>
            </a:pPr>
            <a:r>
              <a:rPr lang="pt-PT" dirty="0" smtClean="0"/>
              <a:t>  - pipeline consiste</a:t>
            </a:r>
            <a:r>
              <a:rPr lang="pt-PT" baseline="0" dirty="0" smtClean="0"/>
              <a:t> numa sequência de transformações típicas dum compilador (análise de fluxo, anotador de tipos...)</a:t>
            </a:r>
          </a:p>
          <a:p>
            <a:pPr marL="0" indent="0">
              <a:buFontTx/>
              <a:buNone/>
            </a:pPr>
            <a:r>
              <a:rPr lang="pt-PT" baseline="0" dirty="0" smtClean="0"/>
              <a:t>  - tem um JIT que detecta caminhos frequentes em runtime e compila-os pra código máquina</a:t>
            </a: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2124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*</a:t>
            </a:r>
          </a:p>
          <a:p>
            <a:r>
              <a:rPr lang="pt-PT" dirty="0" smtClean="0"/>
              <a:t>Implementação experimental,</a:t>
            </a:r>
            <a:r>
              <a:rPr lang="pt-PT" baseline="0" dirty="0" smtClean="0"/>
              <a:t> s</a:t>
            </a:r>
            <a:r>
              <a:rPr lang="pt-PT" dirty="0" smtClean="0"/>
              <a:t>ource-to-source</a:t>
            </a:r>
          </a:p>
          <a:p>
            <a:r>
              <a:rPr lang="pt-PT" dirty="0" smtClean="0"/>
              <a:t>Compilador escrito em Scheme + runtime escrito em C</a:t>
            </a:r>
          </a:p>
          <a:p>
            <a:r>
              <a:rPr lang="pt-PT" dirty="0" smtClean="0"/>
              <a:t>*</a:t>
            </a:r>
          </a:p>
          <a:p>
            <a:r>
              <a:rPr lang="pt-PT" dirty="0" smtClean="0"/>
              <a:t>Usa as primitivas e os tipos de</a:t>
            </a:r>
            <a:r>
              <a:rPr lang="pt-PT" baseline="0" dirty="0" smtClean="0"/>
              <a:t> dados da máquina virtual do CPython</a:t>
            </a:r>
          </a:p>
          <a:p>
            <a:r>
              <a:rPr lang="pt-PT" baseline="0" dirty="0" smtClean="0"/>
              <a:t>  =&gt; permite acesso a module extensions</a:t>
            </a:r>
          </a:p>
          <a:p>
            <a:r>
              <a:rPr lang="pt-PT" baseline="0" dirty="0" smtClean="0"/>
              <a:t>*</a:t>
            </a:r>
          </a:p>
          <a:p>
            <a:r>
              <a:rPr lang="pt-PT" baseline="0" dirty="0" smtClean="0"/>
              <a:t>Conversão de tipos e marshalling</a:t>
            </a:r>
          </a:p>
          <a:p>
            <a:r>
              <a:rPr lang="pt-PT" baseline="0" dirty="0" smtClean="0"/>
              <a:t>  =&gt; 3 ordens de grandeza mais lento que o CPython</a:t>
            </a:r>
          </a:p>
          <a:p>
            <a:endParaRPr lang="pt-PT" baseline="0" dirty="0" smtClean="0"/>
          </a:p>
          <a:p>
            <a:r>
              <a:rPr lang="pt-PT" baseline="0" dirty="0" smtClean="0"/>
              <a:t>Grande dependência na versão da VM de CPython usada</a:t>
            </a:r>
            <a:endParaRPr lang="pt-PT" baseline="0" dirty="0"/>
          </a:p>
          <a:p>
            <a:r>
              <a:rPr lang="pt-PT" baseline="0" dirty="0"/>
              <a:t> </a:t>
            </a:r>
            <a:r>
              <a:rPr lang="pt-PT" baseline="0" dirty="0" smtClean="0"/>
              <a:t> =&gt; código pouco portável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212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 maior parte das implementações</a:t>
            </a:r>
            <a:r>
              <a:rPr lang="pt-PT" baseline="0" dirty="0" smtClean="0"/>
              <a:t> estão escritas na plataforma que suportam</a:t>
            </a:r>
          </a:p>
          <a:p>
            <a:r>
              <a:rPr lang="pt-PT" baseline="0" dirty="0" smtClean="0"/>
              <a:t>  =&gt; conseguem boa performance</a:t>
            </a:r>
          </a:p>
          <a:p>
            <a:r>
              <a:rPr lang="pt-PT" baseline="0" dirty="0" smtClean="0"/>
              <a:t>  =&gt; não suportam completamente as bibliotecas do Python</a:t>
            </a:r>
          </a:p>
          <a:p>
            <a:endParaRPr lang="pt-PT" baseline="0" dirty="0" smtClean="0"/>
          </a:p>
          <a:p>
            <a:r>
              <a:rPr lang="pt-PT" baseline="0" dirty="0" smtClean="0"/>
              <a:t>o PLT Spy tem uma forte dependência na VM do CPython</a:t>
            </a:r>
          </a:p>
          <a:p>
            <a:r>
              <a:rPr lang="pt-PT" baseline="0" dirty="0" smtClean="0"/>
              <a:t>  =&gt; consegue integrar código Scheme e código Python</a:t>
            </a:r>
          </a:p>
          <a:p>
            <a:r>
              <a:rPr lang="pt-PT" baseline="0" dirty="0" smtClean="0"/>
              <a:t>  =&gt; suporta toda a standard library e module extensions</a:t>
            </a:r>
          </a:p>
          <a:p>
            <a:r>
              <a:rPr lang="pt-PT" baseline="0" dirty="0" smtClean="0"/>
              <a:t>  =&gt; tem uma performance inaceitável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2935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Relembro que queremos uma implementação de Python que</a:t>
            </a:r>
            <a:r>
              <a:rPr lang="pt-PT" baseline="0" dirty="0" smtClean="0"/>
              <a:t>:</a:t>
            </a:r>
          </a:p>
          <a:p>
            <a:r>
              <a:rPr lang="pt-PT" baseline="0" dirty="0" smtClean="0"/>
              <a:t> - permita aceder às funções e macros do Racket</a:t>
            </a:r>
          </a:p>
          <a:p>
            <a:r>
              <a:rPr lang="pt-PT" baseline="0" dirty="0" smtClean="0"/>
              <a:t> - tenha uma performance aceitável</a:t>
            </a:r>
          </a:p>
          <a:p>
            <a:r>
              <a:rPr lang="pt-PT" baseline="0" dirty="0" smtClean="0"/>
              <a:t> - permita aceder a algumas bibliotecas interessantes para o desenho generativo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4589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2026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Racket requere:</a:t>
            </a:r>
          </a:p>
          <a:p>
            <a:r>
              <a:rPr lang="pt-PT" baseline="0" dirty="0" smtClean="0"/>
              <a:t> - módulo reader – responsável por compilar código Python para código Racket equivalente</a:t>
            </a:r>
          </a:p>
          <a:p>
            <a:r>
              <a:rPr lang="pt-PT" baseline="0" dirty="0" smtClean="0"/>
              <a:t> - módulo python – responsável por definir todas as funções e macros que são usadas no código compilado</a:t>
            </a:r>
          </a:p>
          <a:p>
            <a:endParaRPr lang="pt-PT" baseline="0" dirty="0" smtClean="0"/>
          </a:p>
          <a:p>
            <a:r>
              <a:rPr lang="pt-PT" baseline="0" dirty="0" smtClean="0"/>
              <a:t> - reader usa uma especificação lex e yacc para gerar uma árvore sintáctica do código Python</a:t>
            </a:r>
          </a:p>
          <a:p>
            <a:r>
              <a:rPr lang="pt-PT" baseline="0" dirty="0" smtClean="0"/>
              <a:t> - o módulo ast-node define os nós da árvore e a forma como estes são compilados para Racket</a:t>
            </a:r>
          </a:p>
          <a:p>
            <a:r>
              <a:rPr lang="pt-PT" dirty="0" smtClean="0"/>
              <a:t> - os módulos parse e compile definem interfaces mais práticas para</a:t>
            </a:r>
            <a:r>
              <a:rPr lang="pt-PT" baseline="0" dirty="0" smtClean="0"/>
              <a:t> estas operações</a:t>
            </a:r>
          </a:p>
          <a:p>
            <a:endParaRPr lang="pt-PT" baseline="0" dirty="0" smtClean="0"/>
          </a:p>
          <a:p>
            <a:r>
              <a:rPr lang="pt-PT" baseline="0" dirty="0" smtClean="0"/>
              <a:t> - o módulo runtime define as primitivas e tipos de dados do Python</a:t>
            </a:r>
          </a:p>
          <a:p>
            <a:r>
              <a:rPr lang="pt-PT" baseline="0" dirty="0" smtClean="0"/>
              <a:t> - usa as foreign functions, que estão definidas em libpython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901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um protótipo [muito baseado na implementação do PLT Spy</a:t>
            </a:r>
            <a:r>
              <a:rPr lang="pt-PT" baseline="0" dirty="0" smtClean="0"/>
              <a:t> =&gt;</a:t>
            </a:r>
            <a:r>
              <a:rPr lang="pt-PT" dirty="0" smtClean="0"/>
              <a:t> ainda muito</a:t>
            </a:r>
            <a:r>
              <a:rPr lang="pt-PT" baseline="0" dirty="0" smtClean="0"/>
              <a:t> depende das chamadas às FFIs]</a:t>
            </a:r>
          </a:p>
          <a:p>
            <a:endParaRPr lang="pt-PT" baseline="0" dirty="0" smtClean="0"/>
          </a:p>
          <a:p>
            <a:r>
              <a:rPr lang="pt-PT" baseline="0" dirty="0" smtClean="0"/>
              <a:t>Serve como proof-of-concept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0121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simples</a:t>
            </a:r>
          </a:p>
          <a:p>
            <a:endParaRPr lang="pt-PT" dirty="0" smtClean="0"/>
          </a:p>
          <a:p>
            <a:r>
              <a:rPr lang="pt-PT" dirty="0" smtClean="0"/>
              <a:t>Returns não alteram o fluxo do programa</a:t>
            </a:r>
            <a:r>
              <a:rPr lang="pt-PT" baseline="0" dirty="0" smtClean="0"/>
              <a:t> </a:t>
            </a:r>
            <a:r>
              <a:rPr lang="pt-PT" dirty="0" smtClean="0"/>
              <a:t>=&gt; transformação simples</a:t>
            </a:r>
          </a:p>
          <a:p>
            <a:r>
              <a:rPr lang="pt-PT" dirty="0" smtClean="0"/>
              <a:t>Py-truth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254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Identificar variáveis locais   -&gt;   let</a:t>
            </a:r>
          </a:p>
          <a:p>
            <a:r>
              <a:rPr lang="pt-PT" dirty="0" smtClean="0"/>
              <a:t>Returns alteram o</a:t>
            </a:r>
            <a:r>
              <a:rPr lang="pt-PT" baseline="0" dirty="0" smtClean="0"/>
              <a:t> fluxo do programa =&gt; continuações de escape</a:t>
            </a:r>
          </a:p>
          <a:p>
            <a:r>
              <a:rPr lang="pt-PT" dirty="0" smtClean="0"/>
              <a:t>for =&gt; named let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8770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1ª</a:t>
            </a:r>
            <a:r>
              <a:rPr lang="pt-PT" baseline="0" dirty="0" smtClean="0"/>
              <a:t> coluna: tempo do exemplo Racket na VM Racket</a:t>
            </a:r>
          </a:p>
          <a:p>
            <a:r>
              <a:rPr lang="pt-PT" baseline="0" dirty="0" smtClean="0"/>
              <a:t>2ª coluna: tempo do exemplo Python na VM CPython</a:t>
            </a:r>
          </a:p>
          <a:p>
            <a:r>
              <a:rPr lang="pt-PT" baseline="0" dirty="0" smtClean="0"/>
              <a:t>3ª coluna: o mesmo exemplo na nossa implementação </a:t>
            </a:r>
          </a:p>
          <a:p>
            <a:endParaRPr lang="pt-PT" dirty="0" smtClean="0"/>
          </a:p>
          <a:p>
            <a:r>
              <a:rPr lang="pt-PT" dirty="0" smtClean="0"/>
              <a:t>Actualmente, estamos cerca de 20x mais</a:t>
            </a:r>
            <a:r>
              <a:rPr lang="pt-PT" baseline="0" dirty="0" smtClean="0"/>
              <a:t> lentos que o CPython</a:t>
            </a:r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Performance do Racket é muito superior à do Python</a:t>
            </a:r>
          </a:p>
          <a:p>
            <a:r>
              <a:rPr lang="pt-PT" dirty="0" smtClean="0"/>
              <a:t>=&gt; esperamos conseguir</a:t>
            </a:r>
            <a:r>
              <a:rPr lang="pt-PT" baseline="0" dirty="0" smtClean="0"/>
              <a:t> com a nossa implementação em Racket, uma performance superior à do CPython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3032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Mais do mesmo</a:t>
            </a:r>
          </a:p>
          <a:p>
            <a:endParaRPr lang="pt-PT" dirty="0" smtClean="0"/>
          </a:p>
          <a:p>
            <a:r>
              <a:rPr lang="pt-PT" dirty="0" smtClean="0"/>
              <a:t>24x</a:t>
            </a:r>
            <a:r>
              <a:rPr lang="pt-PT" baseline="0" dirty="0" smtClean="0"/>
              <a:t> mais lento que o CPython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7951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Melhorar a performance:</a:t>
            </a:r>
            <a:endParaRPr lang="pt-PT" baseline="0" dirty="0" smtClean="0"/>
          </a:p>
          <a:p>
            <a:r>
              <a:rPr lang="pt-PT" baseline="0" dirty="0" smtClean="0"/>
              <a:t>  - implementando as primitivas e tipos de dados em Racket</a:t>
            </a:r>
          </a:p>
          <a:p>
            <a:r>
              <a:rPr lang="pt-PT" baseline="0" dirty="0" smtClean="0"/>
              <a:t>  - mantemos o uso das chamadas ao Python/C API, para suportar module extensions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283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convém explicar o contexto deste trabalho:</a:t>
            </a:r>
          </a:p>
          <a:p>
            <a:r>
              <a:rPr lang="pt-PT" dirty="0" smtClean="0"/>
              <a:t> </a:t>
            </a:r>
            <a:r>
              <a:rPr lang="pt-PT" baseline="0" dirty="0" smtClean="0"/>
              <a:t> - inserido no projecto Rosetta: desenvolver um IDE para arquitectos e designers, para desenho generativo.</a:t>
            </a:r>
          </a:p>
          <a:p>
            <a:endParaRPr lang="pt-PT" baseline="0" dirty="0" smtClean="0"/>
          </a:p>
          <a:p>
            <a:r>
              <a:rPr lang="pt-PT" baseline="0" dirty="0" smtClean="0"/>
              <a:t>Desenho generativo:</a:t>
            </a:r>
          </a:p>
          <a:p>
            <a:r>
              <a:rPr lang="pt-PT" baseline="0" dirty="0" smtClean="0"/>
              <a:t>  programação de algoritmos capazes de modelar estruturas 3D</a:t>
            </a:r>
          </a:p>
          <a:p>
            <a:r>
              <a:rPr lang="pt-PT" baseline="0" dirty="0" smtClean="0"/>
              <a:t>  essas estruturas podem ser facilmente modificadas </a:t>
            </a:r>
            <a:r>
              <a:rPr lang="pt-PT" baseline="0" smtClean="0"/>
              <a:t>por alterações </a:t>
            </a:r>
            <a:r>
              <a:rPr lang="pt-PT" baseline="0" dirty="0" smtClean="0"/>
              <a:t>a </a:t>
            </a:r>
            <a:r>
              <a:rPr lang="pt-PT" b="1" baseline="0" dirty="0" smtClean="0"/>
              <a:t>parâmetros</a:t>
            </a:r>
            <a:r>
              <a:rPr lang="pt-PT" baseline="0" dirty="0" smtClean="0"/>
              <a:t> ou a </a:t>
            </a:r>
            <a:r>
              <a:rPr lang="pt-PT" b="1" baseline="0" dirty="0" smtClean="0"/>
              <a:t>pedaços de código</a:t>
            </a:r>
            <a:r>
              <a:rPr lang="pt-PT" b="0" baseline="0" dirty="0" smtClean="0"/>
              <a:t>.</a:t>
            </a:r>
            <a:endParaRPr lang="pt-P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4876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93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mtClean="0"/>
              <a:t>“Isto para um</a:t>
            </a:r>
            <a:r>
              <a:rPr lang="pt-PT" baseline="0" smtClean="0"/>
              <a:t> arquitecto é absolutamente mágico.”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Isto</a:t>
            </a:r>
            <a:r>
              <a:rPr lang="pt-PT" baseline="0" dirty="0" smtClean="0"/>
              <a:t> já </a:t>
            </a:r>
            <a:r>
              <a:rPr lang="pt-PT" baseline="0" dirty="0" smtClean="0"/>
              <a:t>é suportado </a:t>
            </a:r>
            <a:r>
              <a:rPr lang="pt-PT" baseline="0" dirty="0" smtClean="0"/>
              <a:t>pelas ferramentas da indústria dos CADs...</a:t>
            </a:r>
          </a:p>
          <a:p>
            <a:endParaRPr lang="pt-PT" baseline="0" dirty="0" smtClean="0"/>
          </a:p>
          <a:p>
            <a:r>
              <a:rPr lang="pt-PT" baseline="0" dirty="0" smtClean="0"/>
              <a:t>&lt;AutoLISP @ AutoCAD&gt;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&lt;Rhinoscript @ Rhinoceros&gt;</a:t>
            </a:r>
          </a:p>
          <a:p>
            <a:endParaRPr lang="pt-PT" dirty="0" smtClean="0"/>
          </a:p>
          <a:p>
            <a:r>
              <a:rPr lang="pt-PT" dirty="0" smtClean="0"/>
              <a:t>O problema é que quem programa para um CAD,</a:t>
            </a:r>
            <a:r>
              <a:rPr lang="pt-PT" baseline="0" dirty="0" smtClean="0"/>
              <a:t> fica </a:t>
            </a:r>
            <a:r>
              <a:rPr lang="pt-PT" b="1" baseline="0" dirty="0" smtClean="0"/>
              <a:t>bloqueado</a:t>
            </a:r>
            <a:r>
              <a:rPr lang="pt-PT" baseline="0" dirty="0" smtClean="0"/>
              <a:t> nesse CAD</a:t>
            </a:r>
          </a:p>
          <a:p>
            <a:r>
              <a:rPr lang="pt-PT" baseline="0" dirty="0" smtClean="0"/>
              <a:t>Cada CAD suporta as suas linguagens e primitivas de modelação =&gt; </a:t>
            </a:r>
            <a:r>
              <a:rPr lang="pt-PT" b="1" baseline="0" dirty="0" smtClean="0"/>
              <a:t>não há portabilidade de programas </a:t>
            </a:r>
            <a:r>
              <a:rPr lang="pt-PT" baseline="0" dirty="0" smtClean="0"/>
              <a:t>entre CADs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- Um programa é escrito numa linguagem de programação</a:t>
            </a:r>
            <a:r>
              <a:rPr lang="pt-PT" baseline="0" dirty="0" smtClean="0"/>
              <a:t> que serve como </a:t>
            </a:r>
            <a:r>
              <a:rPr lang="pt-PT" b="1" baseline="0" dirty="0" smtClean="0"/>
              <a:t>front-end</a:t>
            </a:r>
            <a:r>
              <a:rPr lang="pt-PT" baseline="0" dirty="0" smtClean="0"/>
              <a:t>.</a:t>
            </a:r>
          </a:p>
          <a:p>
            <a:r>
              <a:rPr lang="pt-PT" baseline="0" dirty="0" smtClean="0"/>
              <a:t>- É </a:t>
            </a:r>
            <a:r>
              <a:rPr lang="pt-PT" b="0" baseline="0" dirty="0" smtClean="0"/>
              <a:t>compilado para uma </a:t>
            </a:r>
            <a:r>
              <a:rPr lang="pt-PT" b="1" baseline="0" dirty="0" smtClean="0"/>
              <a:t>linguagem intermédia</a:t>
            </a:r>
            <a:r>
              <a:rPr lang="pt-PT" baseline="0" dirty="0" smtClean="0"/>
              <a:t>, onde estão definidas as primitivas de modelação.</a:t>
            </a:r>
          </a:p>
          <a:p>
            <a:r>
              <a:rPr lang="pt-PT" baseline="0" dirty="0" smtClean="0"/>
              <a:t>- É convertido para uma série de instrucções que são enviadas para a aplicação de CAD que serve como </a:t>
            </a:r>
            <a:r>
              <a:rPr lang="pt-PT" b="1" baseline="0" dirty="0" smtClean="0"/>
              <a:t>back-end</a:t>
            </a:r>
            <a:r>
              <a:rPr lang="pt-PT" baseline="0" dirty="0" smtClean="0"/>
              <a:t>.</a:t>
            </a:r>
          </a:p>
          <a:p>
            <a:endParaRPr lang="pt-PT" baseline="0" dirty="0" smtClean="0"/>
          </a:p>
          <a:p>
            <a:r>
              <a:rPr lang="pt-PT" baseline="0" dirty="0" smtClean="0"/>
              <a:t>O Rosetta deve ser extensível tanto nos front-ends como nos back-ends.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Neste momento,</a:t>
            </a:r>
            <a:r>
              <a:rPr lang="pt-PT" baseline="0" dirty="0" smtClean="0"/>
              <a:t> o Rosetta está a ser desenvolvido sobre o DrRacket.</a:t>
            </a:r>
          </a:p>
          <a:p>
            <a:endParaRPr lang="pt-PT" baseline="0" dirty="0" smtClean="0"/>
          </a:p>
          <a:p>
            <a:r>
              <a:rPr lang="pt-PT" baseline="0" dirty="0" smtClean="0"/>
              <a:t>Porquê o Dr. Racket?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Usado em:</a:t>
            </a:r>
            <a:endParaRPr lang="pt-PT" baseline="0" dirty="0" smtClean="0"/>
          </a:p>
          <a:p>
            <a:r>
              <a:rPr lang="pt-PT" baseline="0" dirty="0" smtClean="0"/>
              <a:t>  - Fundamentos da Programação (até 2012)</a:t>
            </a:r>
          </a:p>
          <a:p>
            <a:r>
              <a:rPr lang="pt-PT" baseline="0" dirty="0" smtClean="0"/>
              <a:t>  - curso de Arquitectura</a:t>
            </a:r>
          </a:p>
          <a:p>
            <a:r>
              <a:rPr lang="pt-PT" baseline="0" dirty="0" smtClean="0"/>
              <a:t>  - outras escolas pelo mundo fora</a:t>
            </a:r>
          </a:p>
          <a:p>
            <a:endParaRPr lang="pt-PT" baseline="0" dirty="0" smtClean="0"/>
          </a:p>
          <a:p>
            <a:r>
              <a:rPr lang="pt-PT" dirty="0" smtClean="0"/>
              <a:t>Interface simples,</a:t>
            </a:r>
            <a:r>
              <a:rPr lang="pt-PT" baseline="0" dirty="0" smtClean="0"/>
              <a:t> adequada para pessoas com pouca experiência de programação</a:t>
            </a:r>
          </a:p>
          <a:p>
            <a:endParaRPr lang="pt-PT" baseline="0" dirty="0" smtClean="0"/>
          </a:p>
          <a:p>
            <a:r>
              <a:rPr lang="pt-PT" baseline="0" dirty="0" smtClean="0"/>
              <a:t>Suporta extensão de novas linguagens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D8D20-9568-4B01-B4C3-EE773721052C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6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2F8B-6FE8-4435-B47A-B33CCF8D075C}" type="datetime1">
              <a:rPr lang="pt-PT" smtClean="0"/>
              <a:t>24-02-2014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59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C6A0A-06EE-42D1-B22A-CF3DA0DDD1AC}" type="datetime1">
              <a:rPr lang="pt-PT" smtClean="0"/>
              <a:t>24-02-2014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297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4AC9-BA88-45B5-A710-8B5A8239F6C6}" type="datetime1">
              <a:rPr lang="pt-PT" smtClean="0"/>
              <a:t>24-02-2014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794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A7F87-A555-4EA8-A52E-8639E581641C}" type="datetime1">
              <a:rPr lang="pt-PT" smtClean="0"/>
              <a:t>24-02-2014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205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E641-A3B7-4070-85EF-67717C8675F7}" type="datetime1">
              <a:rPr lang="pt-PT" smtClean="0"/>
              <a:t>24-02-2014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341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6D4C-266C-4C5C-B2A2-E7133519A081}" type="datetime1">
              <a:rPr lang="pt-PT" smtClean="0"/>
              <a:t>24-02-2014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643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2478-ABDA-4006-839D-936BB338FD59}" type="datetime1">
              <a:rPr lang="pt-PT" smtClean="0"/>
              <a:t>24-02-2014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942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DD46-1739-4D72-B982-94A77274C779}" type="datetime1">
              <a:rPr lang="pt-PT" smtClean="0"/>
              <a:t>24-02-2014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259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F9457-B326-4743-B903-7A8D7A8F510B}" type="datetime1">
              <a:rPr lang="pt-PT" smtClean="0"/>
              <a:t>24-02-2014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111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76ED2-F4CB-4EAC-B380-53A918D1D9A2}" type="datetime1">
              <a:rPr lang="pt-PT" smtClean="0"/>
              <a:t>24-02-2014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693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B89F-FFAE-42DE-9277-C1770834E7C7}" type="datetime1">
              <a:rPr lang="pt-PT" smtClean="0"/>
              <a:t>24-02-2014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899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5000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32E8A-473D-4093-A014-006E278BD37F}" type="datetime1">
              <a:rPr lang="pt-PT" smtClean="0"/>
              <a:t>24-02-2014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Pedro Ramos | An Implementation of Python for DrRacket | 6 February 2014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12CC7-C0D1-4A39-A64A-B44055B8412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647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pt-PT" dirty="0" smtClean="0"/>
              <a:t>An Implementation of Python</a:t>
            </a:r>
            <a:br>
              <a:rPr lang="pt-PT" dirty="0" smtClean="0"/>
            </a:br>
            <a:r>
              <a:rPr lang="pt-PT" dirty="0" smtClean="0"/>
              <a:t>for DrRacket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287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PT" sz="2800" dirty="0" smtClean="0"/>
              <a:t>Becoming popular </a:t>
            </a:r>
            <a:r>
              <a:rPr lang="pt-PT" sz="2800" dirty="0"/>
              <a:t>among </a:t>
            </a:r>
            <a:r>
              <a:rPr lang="pt-PT" sz="2800" dirty="0" smtClean="0"/>
              <a:t>architects</a:t>
            </a:r>
          </a:p>
          <a:p>
            <a:pPr>
              <a:lnSpc>
                <a:spcPct val="150000"/>
              </a:lnSpc>
            </a:pPr>
            <a:r>
              <a:rPr lang="pt-PT" sz="2800" dirty="0" smtClean="0"/>
              <a:t>High level, interpreted, dynamically typed, GC’d</a:t>
            </a:r>
          </a:p>
          <a:p>
            <a:pPr>
              <a:lnSpc>
                <a:spcPct val="150000"/>
              </a:lnSpc>
            </a:pPr>
            <a:r>
              <a:rPr lang="pt-PT" sz="2800" dirty="0" smtClean="0"/>
              <a:t>Multiple paradigms</a:t>
            </a:r>
          </a:p>
          <a:p>
            <a:pPr>
              <a:lnSpc>
                <a:spcPct val="150000"/>
              </a:lnSpc>
            </a:pPr>
            <a:r>
              <a:rPr lang="pt-PT" sz="2800" dirty="0" smtClean="0"/>
              <a:t>Expressive syntax, enhanced readability</a:t>
            </a:r>
          </a:p>
          <a:p>
            <a:pPr>
              <a:lnSpc>
                <a:spcPct val="150000"/>
              </a:lnSpc>
            </a:pPr>
            <a:r>
              <a:rPr lang="pt-PT" sz="2800" dirty="0" smtClean="0"/>
              <a:t>Huge standard library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47606"/>
            <a:ext cx="3024336" cy="80055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88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endParaRPr lang="pt-PT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7" name="CaixaDeTexto 23"/>
          <p:cNvSpPr txBox="1"/>
          <p:nvPr/>
        </p:nvSpPr>
        <p:spPr>
          <a:xfrm>
            <a:off x="379934" y="3934428"/>
            <a:ext cx="2052736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cs typeface="Arabic Typesetting" pitchFamily="66" charset="-78"/>
              </a:rPr>
              <a:t>AutoLISP</a:t>
            </a:r>
            <a:endParaRPr lang="pt-PT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  <a:cs typeface="Arabic Typesetting" pitchFamily="66" charset="-78"/>
            </a:endParaRPr>
          </a:p>
        </p:txBody>
      </p:sp>
      <p:grpSp>
        <p:nvGrpSpPr>
          <p:cNvPr id="10" name="Grupo 69"/>
          <p:cNvGrpSpPr/>
          <p:nvPr/>
        </p:nvGrpSpPr>
        <p:grpSpPr>
          <a:xfrm>
            <a:off x="3375322" y="2101570"/>
            <a:ext cx="2376264" cy="2767590"/>
            <a:chOff x="3131840" y="2420888"/>
            <a:chExt cx="2376264" cy="2767590"/>
          </a:xfrm>
        </p:grpSpPr>
        <p:pic>
          <p:nvPicPr>
            <p:cNvPr id="11" name="Picture 12" descr="C:\Users\Clkiente\Dropbox\ACADIA\Logos\ROSETTA_STON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5856" y="2420888"/>
              <a:ext cx="2074168" cy="2767590"/>
            </a:xfrm>
            <a:prstGeom prst="rect">
              <a:avLst/>
            </a:prstGeom>
            <a:noFill/>
          </p:spPr>
        </p:pic>
        <p:sp>
          <p:nvSpPr>
            <p:cNvPr id="12" name="CaixaDeTexto 55"/>
            <p:cNvSpPr txBox="1"/>
            <p:nvPr/>
          </p:nvSpPr>
          <p:spPr>
            <a:xfrm>
              <a:off x="3131840" y="3619386"/>
              <a:ext cx="2376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pt-PT" sz="4000" b="1" dirty="0" err="1" smtClean="0">
                  <a:solidFill>
                    <a:schemeClr val="bg1"/>
                  </a:solidFill>
                  <a:latin typeface="Trebuchet MS" pitchFamily="34" charset="0"/>
                </a:rPr>
                <a:t>Rosetta</a:t>
              </a:r>
              <a:endParaRPr lang="pt-PT" sz="4000" b="1" dirty="0" smtClean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</p:grpSp>
      <p:sp>
        <p:nvSpPr>
          <p:cNvPr id="13" name="CaixaDeTexto 56"/>
          <p:cNvSpPr txBox="1"/>
          <p:nvPr/>
        </p:nvSpPr>
        <p:spPr>
          <a:xfrm>
            <a:off x="379934" y="2091723"/>
            <a:ext cx="2376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cs typeface="Arabic Typesetting" pitchFamily="66" charset="-78"/>
              </a:rPr>
              <a:t>Javascript</a:t>
            </a:r>
          </a:p>
        </p:txBody>
      </p:sp>
      <p:sp>
        <p:nvSpPr>
          <p:cNvPr id="14" name="CaixaDeTexto 57"/>
          <p:cNvSpPr txBox="1"/>
          <p:nvPr/>
        </p:nvSpPr>
        <p:spPr>
          <a:xfrm>
            <a:off x="592849" y="3009352"/>
            <a:ext cx="1626906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cs typeface="Arabic Typesetting" pitchFamily="66" charset="-78"/>
              </a:rPr>
              <a:t>Racket</a:t>
            </a:r>
            <a:endParaRPr lang="pt-PT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  <a:cs typeface="Arabic Typesetting" pitchFamily="66" charset="-78"/>
            </a:endParaRPr>
          </a:p>
        </p:txBody>
      </p:sp>
      <p:grpSp>
        <p:nvGrpSpPr>
          <p:cNvPr id="15" name="Grupo 66"/>
          <p:cNvGrpSpPr/>
          <p:nvPr/>
        </p:nvGrpSpPr>
        <p:grpSpPr>
          <a:xfrm>
            <a:off x="7380312" y="3414532"/>
            <a:ext cx="1568619" cy="1382620"/>
            <a:chOff x="323529" y="4005064"/>
            <a:chExt cx="1568619" cy="1382620"/>
          </a:xfrm>
        </p:grpSpPr>
        <p:pic>
          <p:nvPicPr>
            <p:cNvPr id="16" name="Picture 7" descr="C:\Users\Clkiente\Desktop\Rhino_4.jpg"/>
            <p:cNvPicPr>
              <a:picLocks noChangeAspect="1" noChangeArrowheads="1"/>
            </p:cNvPicPr>
            <p:nvPr/>
          </p:nvPicPr>
          <p:blipFill>
            <a:blip r:embed="rId5" cstate="print"/>
            <a:srcRect l="39096" b="74230"/>
            <a:stretch>
              <a:fillRect/>
            </a:stretch>
          </p:blipFill>
          <p:spPr bwMode="auto">
            <a:xfrm>
              <a:off x="323529" y="4889893"/>
              <a:ext cx="1568619" cy="497791"/>
            </a:xfrm>
            <a:prstGeom prst="rect">
              <a:avLst/>
            </a:prstGeom>
            <a:noFill/>
          </p:spPr>
        </p:pic>
        <p:pic>
          <p:nvPicPr>
            <p:cNvPr id="17" name="Picture 8" descr="C:\Users\Clkiente\Dropbox\ACADIA\PPImages\Rhino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1906" y="4005064"/>
              <a:ext cx="1251126" cy="1003811"/>
            </a:xfrm>
            <a:prstGeom prst="rect">
              <a:avLst/>
            </a:prstGeom>
            <a:noFill/>
          </p:spPr>
        </p:pic>
      </p:grpSp>
      <p:grpSp>
        <p:nvGrpSpPr>
          <p:cNvPr id="18" name="Grupo 67"/>
          <p:cNvGrpSpPr/>
          <p:nvPr/>
        </p:nvGrpSpPr>
        <p:grpSpPr>
          <a:xfrm>
            <a:off x="7207836" y="1690951"/>
            <a:ext cx="1401783" cy="1233993"/>
            <a:chOff x="395536" y="2132856"/>
            <a:chExt cx="1401783" cy="1233993"/>
          </a:xfrm>
        </p:grpSpPr>
        <p:pic>
          <p:nvPicPr>
            <p:cNvPr id="19" name="Picture 8" descr="C:\Users\Clkiente\Dropbox\ACADIA\Logos\AutoCA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3568" y="2132856"/>
              <a:ext cx="877826" cy="877826"/>
            </a:xfrm>
            <a:prstGeom prst="rect">
              <a:avLst/>
            </a:prstGeom>
            <a:noFill/>
          </p:spPr>
        </p:pic>
        <p:pic>
          <p:nvPicPr>
            <p:cNvPr id="20" name="Picture 11" descr="C:\Users\Clkiente\Dropbox\ACADIA\Logos\logo_autocad_vermelha_200px.png"/>
            <p:cNvPicPr>
              <a:picLocks noChangeAspect="1" noChangeArrowheads="1"/>
            </p:cNvPicPr>
            <p:nvPr/>
          </p:nvPicPr>
          <p:blipFill>
            <a:blip r:embed="rId8" cstate="print"/>
            <a:srcRect r="8008"/>
            <a:stretch>
              <a:fillRect/>
            </a:stretch>
          </p:blipFill>
          <p:spPr bwMode="auto">
            <a:xfrm>
              <a:off x="395536" y="2924944"/>
              <a:ext cx="1401783" cy="441905"/>
            </a:xfrm>
            <a:prstGeom prst="rect">
              <a:avLst/>
            </a:prstGeom>
            <a:noFill/>
          </p:spPr>
        </p:pic>
      </p:grpSp>
      <p:cxnSp>
        <p:nvCxnSpPr>
          <p:cNvPr id="22" name="Conexão recta unidireccional 73"/>
          <p:cNvCxnSpPr/>
          <p:nvPr/>
        </p:nvCxnSpPr>
        <p:spPr>
          <a:xfrm>
            <a:off x="2627784" y="2420888"/>
            <a:ext cx="821998" cy="392272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cta unidireccional 74"/>
          <p:cNvCxnSpPr/>
          <p:nvPr/>
        </p:nvCxnSpPr>
        <p:spPr>
          <a:xfrm>
            <a:off x="2304256" y="3251310"/>
            <a:ext cx="1115616" cy="75568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cta unidireccional 86"/>
          <p:cNvCxnSpPr/>
          <p:nvPr/>
        </p:nvCxnSpPr>
        <p:spPr>
          <a:xfrm flipH="1">
            <a:off x="5580112" y="2420888"/>
            <a:ext cx="1440160" cy="360040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cta unidireccional 97"/>
          <p:cNvCxnSpPr/>
          <p:nvPr/>
        </p:nvCxnSpPr>
        <p:spPr>
          <a:xfrm flipH="1" flipV="1">
            <a:off x="5724128" y="3607791"/>
            <a:ext cx="1483708" cy="360040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cta unidireccional 33"/>
          <p:cNvCxnSpPr/>
          <p:nvPr/>
        </p:nvCxnSpPr>
        <p:spPr>
          <a:xfrm flipV="1">
            <a:off x="2393049" y="3967832"/>
            <a:ext cx="1026823" cy="104276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9" y="4869160"/>
            <a:ext cx="1800200" cy="476523"/>
          </a:xfrm>
          <a:prstGeom prst="rect">
            <a:avLst/>
          </a:prstGeom>
        </p:spPr>
      </p:pic>
      <p:cxnSp>
        <p:nvCxnSpPr>
          <p:cNvPr id="32" name="Conexão recta unidireccional 33"/>
          <p:cNvCxnSpPr/>
          <p:nvPr/>
        </p:nvCxnSpPr>
        <p:spPr>
          <a:xfrm flipV="1">
            <a:off x="2627784" y="4547936"/>
            <a:ext cx="747538" cy="321224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356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Objectives</a:t>
            </a:r>
            <a:endParaRPr lang="pt-P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dirty="0" smtClean="0"/>
              <a:t>Correctness</a:t>
            </a:r>
          </a:p>
          <a:p>
            <a:pPr>
              <a:lnSpc>
                <a:spcPct val="200000"/>
              </a:lnSpc>
            </a:pPr>
            <a:r>
              <a:rPr lang="pt-PT" dirty="0" smtClean="0"/>
              <a:t>Performance</a:t>
            </a:r>
          </a:p>
          <a:p>
            <a:pPr>
              <a:lnSpc>
                <a:spcPct val="200000"/>
              </a:lnSpc>
            </a:pPr>
            <a:r>
              <a:rPr lang="pt-PT" dirty="0" smtClean="0"/>
              <a:t>Integration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75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Objectives</a:t>
            </a:r>
            <a:endParaRPr lang="pt-P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r>
              <a:rPr lang="pt-PT" dirty="0" smtClean="0"/>
              <a:t>Python’s semantics</a:t>
            </a:r>
          </a:p>
          <a:p>
            <a:pPr lvl="1"/>
            <a:r>
              <a:rPr lang="pt-PT" sz="2400" dirty="0" smtClean="0"/>
              <a:t>Data and execution models</a:t>
            </a:r>
          </a:p>
          <a:p>
            <a:pPr lvl="1"/>
            <a:r>
              <a:rPr lang="pt-PT" sz="2400" dirty="0" smtClean="0"/>
              <a:t>Built-in data types and operators</a:t>
            </a:r>
          </a:p>
          <a:p>
            <a:pPr lvl="1"/>
            <a:r>
              <a:rPr lang="pt-PT" sz="2400" dirty="0" smtClean="0"/>
              <a:t>Function and class definitions</a:t>
            </a:r>
          </a:p>
          <a:p>
            <a:pPr lvl="1"/>
            <a:r>
              <a:rPr lang="pt-PT" sz="2400" dirty="0" smtClean="0"/>
              <a:t>Bindings and scopes</a:t>
            </a:r>
          </a:p>
          <a:p>
            <a:pPr lvl="1"/>
            <a:r>
              <a:rPr lang="pt-PT" sz="2400" dirty="0" smtClean="0"/>
              <a:t>Flow control statements (</a:t>
            </a:r>
            <a:r>
              <a:rPr lang="pt-PT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pt-PT" sz="2400" dirty="0" smtClean="0"/>
              <a:t>, </a:t>
            </a:r>
            <a:r>
              <a:rPr lang="pt-PT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pt-PT" sz="2400" dirty="0" smtClean="0"/>
              <a:t>, ...)</a:t>
            </a:r>
          </a:p>
          <a:p>
            <a:pPr lvl="1"/>
            <a:r>
              <a:rPr lang="pt-PT" sz="2400" dirty="0" smtClean="0"/>
              <a:t>Exception handling</a:t>
            </a:r>
          </a:p>
          <a:p>
            <a:pPr lvl="1"/>
            <a:r>
              <a:rPr lang="pt-PT" sz="2400" dirty="0" smtClean="0"/>
              <a:t>Importing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0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Related Work</a:t>
            </a:r>
            <a:endParaRPr lang="pt-P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800" dirty="0" smtClean="0"/>
              <a:t>CPython</a:t>
            </a:r>
          </a:p>
          <a:p>
            <a:pPr>
              <a:lnSpc>
                <a:spcPct val="150000"/>
              </a:lnSpc>
            </a:pPr>
            <a:r>
              <a:rPr lang="pt-PT" sz="2800" dirty="0" smtClean="0"/>
              <a:t>Jython</a:t>
            </a:r>
          </a:p>
          <a:p>
            <a:pPr>
              <a:lnSpc>
                <a:spcPct val="150000"/>
              </a:lnSpc>
            </a:pPr>
            <a:r>
              <a:rPr lang="pt-PT" sz="2800" dirty="0" smtClean="0"/>
              <a:t>IronPython</a:t>
            </a:r>
          </a:p>
          <a:p>
            <a:pPr>
              <a:lnSpc>
                <a:spcPct val="150000"/>
              </a:lnSpc>
            </a:pPr>
            <a:r>
              <a:rPr lang="pt-PT" sz="2800" dirty="0" smtClean="0"/>
              <a:t>PyPy</a:t>
            </a:r>
          </a:p>
          <a:p>
            <a:pPr>
              <a:lnSpc>
                <a:spcPct val="150000"/>
              </a:lnSpc>
            </a:pPr>
            <a:r>
              <a:rPr lang="pt-PT" sz="2800" dirty="0" smtClean="0"/>
              <a:t>PLT Spy</a:t>
            </a:r>
            <a:endParaRPr lang="pt-PT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356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1" y="242557"/>
            <a:ext cx="6273845" cy="1458251"/>
          </a:xfrm>
        </p:spPr>
        <p:txBody>
          <a:bodyPr anchor="b">
            <a:normAutofit/>
          </a:bodyPr>
          <a:lstStyle/>
          <a:p>
            <a:pPr algn="r"/>
            <a:r>
              <a:rPr lang="pt-PT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(CPython)</a:t>
            </a:r>
            <a:endParaRPr lang="pt-PT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Written in C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Uses virtual machine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GC: Reference Counting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Global Interpreter Lock</a:t>
            </a:r>
            <a:endParaRPr lang="pt-PT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8" y="298531"/>
            <a:ext cx="2601439" cy="688617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36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Written in Java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Integration with the JVM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Nearly as fast as </a:t>
            </a:r>
            <a:r>
              <a:rPr lang="en-US" sz="2800" dirty="0" err="1"/>
              <a:t>CPython</a:t>
            </a:r>
            <a:endParaRPr lang="pt-PT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5058"/>
            <a:ext cx="2563753" cy="165134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38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Written in C#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Integration with .NET/Mono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Generally faster than </a:t>
            </a:r>
            <a:r>
              <a:rPr lang="en-US" sz="2800" dirty="0" err="1"/>
              <a:t>CPython</a:t>
            </a:r>
            <a:endParaRPr lang="pt-PT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79886"/>
            <a:ext cx="2609651" cy="57285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41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Written in </a:t>
            </a:r>
            <a:r>
              <a:rPr lang="en-US" sz="2800" dirty="0" err="1"/>
              <a:t>RPython</a:t>
            </a:r>
            <a:endParaRPr lang="en-US" sz="2800" dirty="0"/>
          </a:p>
          <a:p>
            <a:pPr>
              <a:lnSpc>
                <a:spcPct val="200000"/>
              </a:lnSpc>
            </a:pPr>
            <a:r>
              <a:rPr lang="en-US" sz="2800" dirty="0"/>
              <a:t>Focus on speed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Interpreter + Translation </a:t>
            </a:r>
            <a:r>
              <a:rPr lang="en-US" sz="2800" dirty="0" err="1"/>
              <a:t>Toolchain</a:t>
            </a:r>
            <a:endParaRPr lang="pt-PT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64487"/>
            <a:ext cx="2406004" cy="83226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619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PLT Spy</a:t>
            </a:r>
            <a:endParaRPr lang="pt-P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Written in Scheme + C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Uses </a:t>
            </a:r>
            <a:r>
              <a:rPr lang="en-US" sz="2800" dirty="0" err="1"/>
              <a:t>CPython's</a:t>
            </a:r>
            <a:r>
              <a:rPr lang="en-US" sz="2800" dirty="0"/>
              <a:t> VM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Bad performance</a:t>
            </a:r>
            <a:endParaRPr lang="pt-PT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285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3600" dirty="0" smtClean="0"/>
              <a:t>Contents</a:t>
            </a:r>
            <a:endParaRPr lang="pt-P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28800"/>
            <a:ext cx="7787208" cy="4497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400" dirty="0" smtClean="0"/>
              <a:t>Motivation</a:t>
            </a:r>
          </a:p>
          <a:p>
            <a:pPr>
              <a:lnSpc>
                <a:spcPct val="150000"/>
              </a:lnSpc>
            </a:pPr>
            <a:r>
              <a:rPr lang="pt-PT" sz="2400" dirty="0" smtClean="0"/>
              <a:t>Objectives</a:t>
            </a:r>
          </a:p>
          <a:p>
            <a:pPr>
              <a:lnSpc>
                <a:spcPct val="150000"/>
              </a:lnSpc>
            </a:pPr>
            <a:r>
              <a:rPr lang="pt-PT" sz="2400" dirty="0" smtClean="0"/>
              <a:t>Related Work</a:t>
            </a:r>
          </a:p>
          <a:p>
            <a:pPr>
              <a:lnSpc>
                <a:spcPct val="150000"/>
              </a:lnSpc>
            </a:pPr>
            <a:r>
              <a:rPr lang="pt-PT" sz="2400" dirty="0" smtClean="0"/>
              <a:t>Solution</a:t>
            </a:r>
          </a:p>
          <a:p>
            <a:pPr>
              <a:lnSpc>
                <a:spcPct val="150000"/>
              </a:lnSpc>
            </a:pPr>
            <a:r>
              <a:rPr lang="pt-PT" sz="2400" dirty="0" smtClean="0"/>
              <a:t>Future Work</a:t>
            </a:r>
          </a:p>
          <a:p>
            <a:pPr>
              <a:lnSpc>
                <a:spcPct val="150000"/>
              </a:lnSpc>
            </a:pPr>
            <a:r>
              <a:rPr lang="pt-PT" sz="2400" dirty="0" smtClean="0"/>
              <a:t>Evaluation</a:t>
            </a:r>
            <a:endParaRPr lang="pt-PT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20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Comparison</a:t>
            </a:r>
            <a:endParaRPr lang="pt-PT" sz="4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978141"/>
              </p:ext>
            </p:extLst>
          </p:nvPr>
        </p:nvGraphicFramePr>
        <p:xfrm>
          <a:off x="457200" y="1628772"/>
          <a:ext cx="8229600" cy="3456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886981">
                <a:tc>
                  <a:txBody>
                    <a:bodyPr/>
                    <a:lstStyle/>
                    <a:p>
                      <a:endParaRPr lang="pt-P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Language(s)</a:t>
                      </a:r>
                    </a:p>
                    <a:p>
                      <a:pPr algn="ctr"/>
                      <a:r>
                        <a:rPr lang="pt-PT" sz="2000" dirty="0" smtClean="0"/>
                        <a:t>written</a:t>
                      </a:r>
                      <a:endParaRPr lang="pt-P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Platform(s)</a:t>
                      </a:r>
                    </a:p>
                    <a:p>
                      <a:pPr algn="ctr"/>
                      <a:r>
                        <a:rPr lang="pt-PT" sz="2000" dirty="0" smtClean="0"/>
                        <a:t>targetted</a:t>
                      </a:r>
                      <a:endParaRPr lang="pt-P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Slowdown</a:t>
                      </a:r>
                    </a:p>
                    <a:p>
                      <a:pPr algn="ctr"/>
                      <a:r>
                        <a:rPr lang="pt-PT" sz="2000" dirty="0" smtClean="0"/>
                        <a:t>(vs.</a:t>
                      </a:r>
                      <a:r>
                        <a:rPr lang="pt-PT" sz="2000" baseline="0" dirty="0" smtClean="0"/>
                        <a:t> CPython)</a:t>
                      </a:r>
                      <a:endParaRPr lang="pt-P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Std.</a:t>
                      </a:r>
                      <a:r>
                        <a:rPr lang="pt-PT" sz="2000" baseline="0" dirty="0" smtClean="0"/>
                        <a:t> library</a:t>
                      </a:r>
                    </a:p>
                    <a:p>
                      <a:pPr algn="ctr"/>
                      <a:r>
                        <a:rPr lang="pt-PT" sz="2000" dirty="0" smtClean="0"/>
                        <a:t>support</a:t>
                      </a:r>
                      <a:endParaRPr lang="pt-PT" sz="2000" dirty="0"/>
                    </a:p>
                  </a:txBody>
                  <a:tcPr/>
                </a:tc>
              </a:tr>
              <a:tr h="513886">
                <a:tc>
                  <a:txBody>
                    <a:bodyPr/>
                    <a:lstStyle/>
                    <a:p>
                      <a:r>
                        <a:rPr lang="pt-PT" sz="2000" b="1" dirty="0" smtClean="0"/>
                        <a:t>CPython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C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CPython’s VM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1x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Full</a:t>
                      </a:r>
                      <a:endParaRPr lang="pt-PT" sz="2000" dirty="0"/>
                    </a:p>
                  </a:txBody>
                  <a:tcPr anchor="ctr"/>
                </a:tc>
              </a:tr>
              <a:tr h="513886">
                <a:tc>
                  <a:txBody>
                    <a:bodyPr/>
                    <a:lstStyle/>
                    <a:p>
                      <a:r>
                        <a:rPr lang="pt-PT" sz="2000" b="1" dirty="0" smtClean="0"/>
                        <a:t>Jython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Java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JVM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~1x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Most</a:t>
                      </a:r>
                      <a:endParaRPr lang="pt-PT" sz="2000" dirty="0"/>
                    </a:p>
                  </a:txBody>
                  <a:tcPr anchor="ctr"/>
                </a:tc>
              </a:tr>
              <a:tr h="513886">
                <a:tc>
                  <a:txBody>
                    <a:bodyPr/>
                    <a:lstStyle/>
                    <a:p>
                      <a:r>
                        <a:rPr lang="pt-PT" sz="2000" b="1" dirty="0" smtClean="0"/>
                        <a:t>IronPython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C#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CLI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~0.55x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Most</a:t>
                      </a:r>
                      <a:endParaRPr lang="pt-PT" sz="2000" dirty="0"/>
                    </a:p>
                  </a:txBody>
                  <a:tcPr anchor="ctr"/>
                </a:tc>
              </a:tr>
              <a:tr h="513886">
                <a:tc>
                  <a:txBody>
                    <a:bodyPr/>
                    <a:lstStyle/>
                    <a:p>
                      <a:r>
                        <a:rPr lang="pt-PT" sz="2000" b="1" dirty="0" smtClean="0"/>
                        <a:t>PyPy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RPython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C, JVM, CLI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~0.16x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Most</a:t>
                      </a:r>
                      <a:endParaRPr lang="pt-PT" sz="2000" dirty="0"/>
                    </a:p>
                  </a:txBody>
                  <a:tcPr anchor="ctr"/>
                </a:tc>
              </a:tr>
              <a:tr h="513886">
                <a:tc>
                  <a:txBody>
                    <a:bodyPr/>
                    <a:lstStyle/>
                    <a:p>
                      <a:r>
                        <a:rPr lang="pt-PT" sz="2000" b="1" dirty="0" smtClean="0"/>
                        <a:t>PLT Spy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Scheme, C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Scheme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~1000x</a:t>
                      </a:r>
                      <a:endParaRPr lang="pt-PT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/>
                        <a:t>Full</a:t>
                      </a:r>
                      <a:endParaRPr lang="pt-PT" sz="20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12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/>
          <a:lstStyle/>
          <a:p>
            <a:r>
              <a:rPr lang="pt-PT" dirty="0" smtClean="0"/>
              <a:t>Our solution...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1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endParaRPr lang="pt-PT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6" y="2276872"/>
            <a:ext cx="1268987" cy="126898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666" y="2276872"/>
            <a:ext cx="1314702" cy="1314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0657" y="2780929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.py</a:t>
            </a:r>
            <a:endParaRPr lang="pt-PT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10" y="2295430"/>
            <a:ext cx="1268987" cy="12689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75834" y="28302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.rkt</a:t>
            </a:r>
            <a:endParaRPr lang="pt-P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/>
          <p:cNvCxnSpPr>
            <a:stCxn id="5" idx="3"/>
            <a:endCxn id="10" idx="1"/>
          </p:cNvCxnSpPr>
          <p:nvPr/>
        </p:nvCxnSpPr>
        <p:spPr>
          <a:xfrm>
            <a:off x="1880473" y="2911366"/>
            <a:ext cx="2093037" cy="1855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  <a:endCxn id="6" idx="1"/>
          </p:cNvCxnSpPr>
          <p:nvPr/>
        </p:nvCxnSpPr>
        <p:spPr>
          <a:xfrm>
            <a:off x="5242497" y="2929924"/>
            <a:ext cx="2114169" cy="429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 rot="5400000">
            <a:off x="2532878" y="2354031"/>
            <a:ext cx="388088" cy="3114092"/>
          </a:xfrm>
          <a:prstGeom prst="rightBrace">
            <a:avLst>
              <a:gd name="adj1" fmla="val 3676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ight Brace 17"/>
          <p:cNvSpPr/>
          <p:nvPr/>
        </p:nvSpPr>
        <p:spPr>
          <a:xfrm rot="5400000">
            <a:off x="6230584" y="2328171"/>
            <a:ext cx="388088" cy="3178777"/>
          </a:xfrm>
          <a:prstGeom prst="rightBrace">
            <a:avLst>
              <a:gd name="adj1" fmla="val 3676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Box 18"/>
          <p:cNvSpPr txBox="1"/>
          <p:nvPr/>
        </p:nvSpPr>
        <p:spPr>
          <a:xfrm>
            <a:off x="700981" y="4293096"/>
            <a:ext cx="4051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Python </a:t>
            </a:r>
            <a:r>
              <a:rPr lang="pt-PT" sz="2400" dirty="0" smtClean="0"/>
              <a:t>→ Racket</a:t>
            </a:r>
            <a:endParaRPr lang="pt-PT" sz="2400" dirty="0"/>
          </a:p>
          <a:p>
            <a:pPr algn="ctr"/>
            <a:r>
              <a:rPr lang="pt-PT" sz="2400" dirty="0" smtClean="0"/>
              <a:t>(source-to-source compiler)</a:t>
            </a:r>
            <a:endParaRPr lang="pt-PT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811631" y="4293095"/>
            <a:ext cx="3225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Racket → </a:t>
            </a:r>
            <a:r>
              <a:rPr lang="pt-PT" sz="2400" dirty="0" smtClean="0"/>
              <a:t>Bytecode</a:t>
            </a:r>
          </a:p>
          <a:p>
            <a:pPr algn="ctr"/>
            <a:r>
              <a:rPr lang="pt-PT" sz="2400" dirty="0" smtClean="0"/>
              <a:t>(Racket compiler + JIT)</a:t>
            </a:r>
            <a:endParaRPr lang="pt-PT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37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7" grpId="0" animBg="1"/>
      <p:bldP spid="18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endParaRPr lang="pt-PT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96661"/>
            <a:ext cx="1314702" cy="13147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60" y="2014329"/>
            <a:ext cx="1117460" cy="10793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7" y="3974235"/>
            <a:ext cx="1375925" cy="13759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02000" y="1527175"/>
            <a:ext cx="162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smtClean="0"/>
              <a:t>Racket VM</a:t>
            </a:r>
            <a:endParaRPr lang="pt-PT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81976" y="5343598"/>
            <a:ext cx="1952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smtClean="0"/>
              <a:t>Python VM</a:t>
            </a:r>
            <a:endParaRPr lang="pt-PT" sz="2400" dirty="0"/>
          </a:p>
        </p:txBody>
      </p:sp>
      <p:cxnSp>
        <p:nvCxnSpPr>
          <p:cNvPr id="22" name="Straight Arrow Connector 21"/>
          <p:cNvCxnSpPr>
            <a:stCxn id="6" idx="3"/>
          </p:cNvCxnSpPr>
          <p:nvPr/>
        </p:nvCxnSpPr>
        <p:spPr>
          <a:xfrm>
            <a:off x="2286302" y="2554012"/>
            <a:ext cx="3869874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004048" y="3093694"/>
            <a:ext cx="1440160" cy="112739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22954" y="2151085"/>
            <a:ext cx="162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runs on</a:t>
            </a:r>
            <a:endParaRPr lang="pt-PT" dirty="0"/>
          </a:p>
        </p:txBody>
      </p:sp>
      <p:sp>
        <p:nvSpPr>
          <p:cNvPr id="38" name="TextBox 37"/>
          <p:cNvSpPr txBox="1"/>
          <p:nvPr/>
        </p:nvSpPr>
        <p:spPr>
          <a:xfrm>
            <a:off x="5999797" y="3657391"/>
            <a:ext cx="1629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Racket FFI calls</a:t>
            </a:r>
          </a:p>
          <a:p>
            <a:pPr algn="ctr"/>
            <a:r>
              <a:rPr lang="pt-PT" dirty="0" smtClean="0"/>
              <a:t>+</a:t>
            </a:r>
          </a:p>
          <a:p>
            <a:pPr algn="ctr"/>
            <a:r>
              <a:rPr lang="pt-PT" dirty="0" smtClean="0"/>
              <a:t>Python/C API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184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34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endParaRPr lang="pt-PT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49" y="1600200"/>
            <a:ext cx="5321501" cy="4525963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742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Examples</a:t>
            </a:r>
            <a:endParaRPr lang="pt-P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r>
              <a:rPr lang="pt-PT" sz="2800" dirty="0" smtClean="0"/>
              <a:t>Ackermann</a:t>
            </a:r>
          </a:p>
          <a:p>
            <a:pPr lvl="1"/>
            <a:r>
              <a:rPr lang="pt-PT" sz="2400" dirty="0" smtClean="0"/>
              <a:t>computing the Ackermann function</a:t>
            </a:r>
          </a:p>
          <a:p>
            <a:pPr marL="457200" lvl="1" indent="0">
              <a:buNone/>
            </a:pPr>
            <a:endParaRPr lang="pt-PT" sz="2800" dirty="0" smtClean="0"/>
          </a:p>
          <a:p>
            <a:r>
              <a:rPr lang="pt-PT" sz="2800" dirty="0" smtClean="0"/>
              <a:t>Mandelbrot</a:t>
            </a:r>
          </a:p>
          <a:p>
            <a:pPr lvl="1"/>
            <a:r>
              <a:rPr lang="pt-PT" sz="2400" dirty="0" smtClean="0"/>
              <a:t>computing if a complex sequence diverges after a limited number of iterations</a:t>
            </a:r>
            <a:endParaRPr lang="pt-PT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813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Ackermann</a:t>
            </a:r>
            <a:endParaRPr lang="pt-PT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6" name="TextBox 5"/>
          <p:cNvSpPr txBox="1"/>
          <p:nvPr/>
        </p:nvSpPr>
        <p:spPr>
          <a:xfrm>
            <a:off x="456393" y="1340768"/>
            <a:ext cx="8064896" cy="25179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ackermann m n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</a:p>
          <a:p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(+ 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ackermann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pt-PT" sz="20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ackermann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ackermann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)))]))</a:t>
            </a:r>
          </a:p>
          <a:p>
            <a:endParaRPr lang="pt-PT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sz="20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ackermann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3 9</a:t>
            </a:r>
            <a:r>
              <a:rPr lang="pt-PT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pt-PT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576" y="4013414"/>
            <a:ext cx="8064896" cy="22101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pt-PT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ackermann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(m,n):</a:t>
            </a:r>
          </a:p>
          <a:p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PT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m == 0: </a:t>
            </a:r>
            <a:r>
              <a:rPr lang="pt-PT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n+1</a:t>
            </a:r>
          </a:p>
          <a:p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PT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m &gt; 0 </a:t>
            </a:r>
            <a:r>
              <a:rPr lang="pt-PT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n == 0: </a:t>
            </a:r>
            <a:r>
              <a:rPr lang="pt-PT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ackermann(m-1,1)</a:t>
            </a:r>
          </a:p>
          <a:p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PT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pt-PT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ackermann(m-1, ackermann(m,n-1))</a:t>
            </a:r>
          </a:p>
          <a:p>
            <a:endParaRPr lang="pt-P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PT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t-PT" sz="2000" dirty="0">
                <a:latin typeface="Consolas" panose="020B0609020204030204" pitchFamily="49" charset="0"/>
                <a:cs typeface="Consolas" panose="020B0609020204030204" pitchFamily="49" charset="0"/>
              </a:rPr>
              <a:t> ackermann(3,9)</a:t>
            </a:r>
            <a:endParaRPr lang="pt-PT" sz="20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952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Mandelbrot</a:t>
            </a:r>
            <a:endParaRPr lang="pt-PT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6" name="TextBox 5"/>
          <p:cNvSpPr txBox="1"/>
          <p:nvPr/>
        </p:nvSpPr>
        <p:spPr>
          <a:xfrm>
            <a:off x="455576" y="1196752"/>
            <a:ext cx="8148872" cy="2499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txBody>
          <a:bodyPr wrap="square" lIns="180000" tIns="72000" rIns="180000" bIns="72000" rtlCol="0">
            <a:spAutoFit/>
          </a:bodyPr>
          <a:lstStyle/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mandelbrot iterations c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loop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pt-PT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pt-PT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0+0i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</a:p>
          <a:p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i iterations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magnitude z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add1 i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pt-PT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z z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pt-PT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))])))</a:t>
            </a:r>
          </a:p>
          <a:p>
            <a:endParaRPr lang="pt-PT" sz="9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mandelbrot </a:t>
            </a:r>
            <a:r>
              <a:rPr lang="pt-PT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1000000 .2+.3i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5576" y="3870398"/>
            <a:ext cx="8148872" cy="222289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txBody>
          <a:bodyPr wrap="square" lIns="180000" tIns="72000" rIns="180000" bIns="72000" rtlCol="0">
            <a:spAutoFit/>
          </a:bodyPr>
          <a:lstStyle/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mandelbrot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(iterations, c):</a:t>
            </a:r>
          </a:p>
          <a:p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   z = 0+0j</a:t>
            </a:r>
          </a:p>
          <a:p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i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(iterations+1):</a:t>
            </a:r>
          </a:p>
          <a:p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(z) &gt; 2</a:t>
            </a:r>
            <a:r>
              <a:rPr lang="pt-PT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i</a:t>
            </a:r>
          </a:p>
          <a:p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       z = z*z + c</a:t>
            </a:r>
          </a:p>
          <a:p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PT" dirty="0" smtClean="0">
                <a:latin typeface="Consolas" panose="020B0609020204030204" pitchFamily="49" charset="0"/>
                <a:cs typeface="Consolas" panose="020B0609020204030204" pitchFamily="49" charset="0"/>
              </a:rPr>
              <a:t>i+1</a:t>
            </a:r>
          </a:p>
          <a:p>
            <a:endParaRPr lang="pt-PT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t-PT" dirty="0">
                <a:latin typeface="Consolas" panose="020B0609020204030204" pitchFamily="49" charset="0"/>
                <a:cs typeface="Consolas" panose="020B0609020204030204" pitchFamily="49" charset="0"/>
              </a:rPr>
              <a:t> mandelbrot(1000000, .2+.3j)</a:t>
            </a:r>
            <a:endParaRPr lang="pt-PT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443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Ackermann (results)</a:t>
            </a:r>
            <a:endParaRPr lang="pt-PT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0757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0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Mandelbrot (results)</a:t>
            </a:r>
            <a:endParaRPr lang="pt-PT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33857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722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1804" y="2535039"/>
            <a:ext cx="7772400" cy="1470025"/>
          </a:xfrm>
        </p:spPr>
        <p:txBody>
          <a:bodyPr>
            <a:normAutofit/>
          </a:bodyPr>
          <a:lstStyle/>
          <a:p>
            <a:r>
              <a:rPr lang="pt-PT" sz="4000" dirty="0" smtClean="0"/>
              <a:t>Why a Python implementation</a:t>
            </a:r>
            <a:br>
              <a:rPr lang="pt-PT" sz="4000" dirty="0" smtClean="0"/>
            </a:br>
            <a:r>
              <a:rPr lang="pt-PT" sz="4000" dirty="0" smtClean="0"/>
              <a:t>for DrRacket?</a:t>
            </a:r>
            <a:endParaRPr lang="pt-PT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82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Future Work</a:t>
            </a:r>
            <a:endParaRPr lang="pt-PT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96661"/>
            <a:ext cx="1314702" cy="13147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60" y="2014329"/>
            <a:ext cx="1117460" cy="1079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7" y="3974235"/>
            <a:ext cx="1375925" cy="13759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000" y="1527175"/>
            <a:ext cx="162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smtClean="0"/>
              <a:t>Racket VM</a:t>
            </a:r>
            <a:endParaRPr lang="pt-PT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481976" y="5343598"/>
            <a:ext cx="1952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smtClean="0"/>
              <a:t>Python VM</a:t>
            </a:r>
            <a:endParaRPr lang="pt-PT" sz="2400" dirty="0"/>
          </a:p>
        </p:txBody>
      </p:sp>
      <p:cxnSp>
        <p:nvCxnSpPr>
          <p:cNvPr id="13" name="Straight Arrow Connector 12"/>
          <p:cNvCxnSpPr>
            <a:stCxn id="7" idx="3"/>
          </p:cNvCxnSpPr>
          <p:nvPr/>
        </p:nvCxnSpPr>
        <p:spPr>
          <a:xfrm>
            <a:off x="2286302" y="2554012"/>
            <a:ext cx="3869874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04048" y="3093694"/>
            <a:ext cx="1330812" cy="1127394"/>
          </a:xfrm>
          <a:prstGeom prst="straightConnector1">
            <a:avLst/>
          </a:prstGeom>
          <a:ln w="1905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22954" y="2151085"/>
            <a:ext cx="162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runs on</a:t>
            </a:r>
            <a:endParaRPr lang="pt-PT" dirty="0"/>
          </a:p>
        </p:txBody>
      </p:sp>
      <p:sp>
        <p:nvSpPr>
          <p:cNvPr id="16" name="TextBox 15"/>
          <p:cNvSpPr txBox="1"/>
          <p:nvPr/>
        </p:nvSpPr>
        <p:spPr>
          <a:xfrm>
            <a:off x="5999797" y="3657391"/>
            <a:ext cx="1629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Racket FFI calls</a:t>
            </a:r>
          </a:p>
          <a:p>
            <a:pPr algn="ctr"/>
            <a:r>
              <a:rPr lang="pt-PT" dirty="0" smtClean="0"/>
              <a:t>+</a:t>
            </a:r>
          </a:p>
          <a:p>
            <a:pPr algn="ctr"/>
            <a:r>
              <a:rPr lang="pt-PT" dirty="0" smtClean="0"/>
              <a:t>Python/C API</a:t>
            </a:r>
            <a:endParaRPr lang="pt-PT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04048" y="3093694"/>
            <a:ext cx="1330812" cy="1127394"/>
          </a:xfrm>
          <a:prstGeom prst="straightConnector1">
            <a:avLst/>
          </a:prstGeom>
          <a:ln w="254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593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Future Work</a:t>
            </a:r>
            <a:endParaRPr lang="pt-P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400" dirty="0" smtClean="0"/>
              <a:t>Reduce dependency on CPython’s VM</a:t>
            </a:r>
            <a:endParaRPr lang="pt-PT" sz="2000" dirty="0" smtClean="0"/>
          </a:p>
          <a:p>
            <a:pPr>
              <a:lnSpc>
                <a:spcPct val="200000"/>
              </a:lnSpc>
            </a:pPr>
            <a:r>
              <a:rPr lang="pt-PT" sz="2400" dirty="0" smtClean="0"/>
              <a:t>Implement remaining </a:t>
            </a:r>
            <a:r>
              <a:rPr lang="pt-PT" sz="2400" dirty="0"/>
              <a:t>Python </a:t>
            </a:r>
            <a:r>
              <a:rPr lang="pt-PT" sz="2400" dirty="0" smtClean="0"/>
              <a:t>features</a:t>
            </a:r>
          </a:p>
          <a:p>
            <a:pPr>
              <a:lnSpc>
                <a:spcPct val="200000"/>
              </a:lnSpc>
            </a:pPr>
            <a:r>
              <a:rPr lang="pt-PT" sz="2400" dirty="0" smtClean="0"/>
              <a:t>Integration with Rosetta’s functions + macros</a:t>
            </a:r>
            <a:endParaRPr lang="pt-PT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17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4000" dirty="0" smtClean="0"/>
              <a:t>Evaluation</a:t>
            </a:r>
            <a:endParaRPr lang="pt-P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r>
              <a:rPr lang="pt-PT" sz="2800" dirty="0" smtClean="0"/>
              <a:t>Correctness</a:t>
            </a:r>
          </a:p>
          <a:p>
            <a:pPr lvl="1"/>
            <a:r>
              <a:rPr lang="pt-PT" sz="2400" dirty="0" smtClean="0"/>
              <a:t>Formal specifications and test suites</a:t>
            </a:r>
          </a:p>
          <a:p>
            <a:endParaRPr lang="pt-PT" sz="2800" dirty="0"/>
          </a:p>
          <a:p>
            <a:r>
              <a:rPr lang="pt-PT" sz="2800" dirty="0" smtClean="0"/>
              <a:t>Performance</a:t>
            </a:r>
          </a:p>
          <a:p>
            <a:pPr lvl="1"/>
            <a:r>
              <a:rPr lang="pt-PT" sz="2400" dirty="0" smtClean="0"/>
              <a:t>Benchmark comparison to CPython</a:t>
            </a:r>
          </a:p>
          <a:p>
            <a:endParaRPr lang="pt-PT" sz="2800" dirty="0" smtClean="0"/>
          </a:p>
          <a:p>
            <a:r>
              <a:rPr lang="pt-PT" sz="2800" dirty="0" smtClean="0"/>
              <a:t>Integration with Rosetta</a:t>
            </a:r>
          </a:p>
          <a:p>
            <a:pPr lvl="1"/>
            <a:r>
              <a:rPr lang="pt-PT" sz="2400" dirty="0" smtClean="0"/>
              <a:t>Expressiveness of geometric modelling operators</a:t>
            </a:r>
            <a:endParaRPr lang="pt-PT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88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1804" y="2564904"/>
            <a:ext cx="7772400" cy="1470025"/>
          </a:xfrm>
        </p:spPr>
        <p:txBody>
          <a:bodyPr>
            <a:normAutofit/>
          </a:bodyPr>
          <a:lstStyle/>
          <a:p>
            <a:pPr lvl="0">
              <a:spcBef>
                <a:spcPct val="20000"/>
              </a:spcBef>
            </a:pPr>
            <a:r>
              <a:rPr lang="pt-PT" dirty="0" smtClean="0"/>
              <a:t>Thank you!</a:t>
            </a:r>
            <a:br>
              <a:rPr lang="pt-PT" dirty="0" smtClean="0"/>
            </a:br>
            <a:r>
              <a:rPr lang="pt-PT" sz="2400" dirty="0" smtClean="0">
                <a:solidFill>
                  <a:prstClr val="black"/>
                </a:solidFill>
              </a:rPr>
              <a:t>Questions? Comments?</a:t>
            </a:r>
            <a:endParaRPr lang="pt-PT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53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3200" dirty="0" smtClean="0"/>
              <a:t>Generative Design</a:t>
            </a:r>
            <a:endParaRPr lang="pt-PT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8" y="2348880"/>
            <a:ext cx="8164792" cy="3084934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177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3600" dirty="0" smtClean="0"/>
              <a:t>AutoLISP (AutoCAD)</a:t>
            </a:r>
            <a:endParaRPr lang="pt-PT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75" y="1412776"/>
            <a:ext cx="7274725" cy="443136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64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3600" dirty="0" smtClean="0"/>
              <a:t>RhinoScript (Rhinoceros)</a:t>
            </a:r>
            <a:endParaRPr lang="pt-PT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7" y="1556792"/>
            <a:ext cx="7554647" cy="424948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606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endParaRPr lang="pt-PT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7" name="CaixaDeTexto 23"/>
          <p:cNvSpPr txBox="1"/>
          <p:nvPr/>
        </p:nvSpPr>
        <p:spPr>
          <a:xfrm>
            <a:off x="575048" y="4392310"/>
            <a:ext cx="2052736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cs typeface="Arabic Typesetting" pitchFamily="66" charset="-78"/>
              </a:rPr>
              <a:t>AutoLISP</a:t>
            </a:r>
            <a:endParaRPr lang="pt-PT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  <a:cs typeface="Arabic Typesetting" pitchFamily="66" charset="-78"/>
            </a:endParaRPr>
          </a:p>
        </p:txBody>
      </p:sp>
      <p:sp>
        <p:nvSpPr>
          <p:cNvPr id="9" name="CaixaDeTexto 54"/>
          <p:cNvSpPr txBox="1"/>
          <p:nvPr/>
        </p:nvSpPr>
        <p:spPr>
          <a:xfrm>
            <a:off x="1672969" y="5681389"/>
            <a:ext cx="1440160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3500" b="1" dirty="0" smtClean="0">
                <a:latin typeface="Trebuchet MS" pitchFamily="34" charset="0"/>
                <a:cs typeface="Arabic Typesetting" pitchFamily="66" charset="-78"/>
              </a:rPr>
              <a:t>…</a:t>
            </a:r>
          </a:p>
        </p:txBody>
      </p:sp>
      <p:grpSp>
        <p:nvGrpSpPr>
          <p:cNvPr id="10" name="Grupo 69"/>
          <p:cNvGrpSpPr/>
          <p:nvPr/>
        </p:nvGrpSpPr>
        <p:grpSpPr>
          <a:xfrm>
            <a:off x="3375322" y="2360284"/>
            <a:ext cx="2376264" cy="2767590"/>
            <a:chOff x="3131840" y="2420888"/>
            <a:chExt cx="2376264" cy="2767590"/>
          </a:xfrm>
        </p:grpSpPr>
        <p:pic>
          <p:nvPicPr>
            <p:cNvPr id="11" name="Picture 12" descr="C:\Users\Clkiente\Dropbox\ACADIA\Logos\ROSETTA_STON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5856" y="2420888"/>
              <a:ext cx="2074168" cy="2767590"/>
            </a:xfrm>
            <a:prstGeom prst="rect">
              <a:avLst/>
            </a:prstGeom>
            <a:noFill/>
          </p:spPr>
        </p:pic>
        <p:sp>
          <p:nvSpPr>
            <p:cNvPr id="12" name="CaixaDeTexto 55"/>
            <p:cNvSpPr txBox="1"/>
            <p:nvPr/>
          </p:nvSpPr>
          <p:spPr>
            <a:xfrm>
              <a:off x="3131840" y="3619386"/>
              <a:ext cx="2376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pt-PT" sz="4000" b="1" dirty="0" err="1" smtClean="0">
                  <a:solidFill>
                    <a:schemeClr val="bg1"/>
                  </a:solidFill>
                  <a:latin typeface="Trebuchet MS" pitchFamily="34" charset="0"/>
                </a:rPr>
                <a:t>Rosetta</a:t>
              </a:r>
              <a:endParaRPr lang="pt-PT" sz="4000" b="1" dirty="0" smtClean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</p:grpSp>
      <p:sp>
        <p:nvSpPr>
          <p:cNvPr id="13" name="CaixaDeTexto 56"/>
          <p:cNvSpPr txBox="1"/>
          <p:nvPr/>
        </p:nvSpPr>
        <p:spPr>
          <a:xfrm>
            <a:off x="484837" y="2517275"/>
            <a:ext cx="2376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cs typeface="Arabic Typesetting" pitchFamily="66" charset="-78"/>
              </a:rPr>
              <a:t>Javascript</a:t>
            </a:r>
          </a:p>
        </p:txBody>
      </p:sp>
      <p:sp>
        <p:nvSpPr>
          <p:cNvPr id="14" name="CaixaDeTexto 57"/>
          <p:cNvSpPr txBox="1"/>
          <p:nvPr/>
        </p:nvSpPr>
        <p:spPr>
          <a:xfrm>
            <a:off x="424814" y="3434457"/>
            <a:ext cx="1626906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cs typeface="Arabic Typesetting" pitchFamily="66" charset="-78"/>
              </a:rPr>
              <a:t>Racket</a:t>
            </a:r>
            <a:endParaRPr lang="pt-PT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  <a:cs typeface="Arabic Typesetting" pitchFamily="66" charset="-78"/>
            </a:endParaRPr>
          </a:p>
        </p:txBody>
      </p:sp>
      <p:grpSp>
        <p:nvGrpSpPr>
          <p:cNvPr id="15" name="Grupo 66"/>
          <p:cNvGrpSpPr/>
          <p:nvPr/>
        </p:nvGrpSpPr>
        <p:grpSpPr>
          <a:xfrm>
            <a:off x="7380312" y="3673246"/>
            <a:ext cx="1568619" cy="1382620"/>
            <a:chOff x="323529" y="4005064"/>
            <a:chExt cx="1568619" cy="1382620"/>
          </a:xfrm>
        </p:grpSpPr>
        <p:pic>
          <p:nvPicPr>
            <p:cNvPr id="16" name="Picture 7" descr="C:\Users\Clkiente\Desktop\Rhino_4.jpg"/>
            <p:cNvPicPr>
              <a:picLocks noChangeAspect="1" noChangeArrowheads="1"/>
            </p:cNvPicPr>
            <p:nvPr/>
          </p:nvPicPr>
          <p:blipFill>
            <a:blip r:embed="rId5" cstate="print"/>
            <a:srcRect l="39096" b="74230"/>
            <a:stretch>
              <a:fillRect/>
            </a:stretch>
          </p:blipFill>
          <p:spPr bwMode="auto">
            <a:xfrm>
              <a:off x="323529" y="4889893"/>
              <a:ext cx="1568619" cy="497791"/>
            </a:xfrm>
            <a:prstGeom prst="rect">
              <a:avLst/>
            </a:prstGeom>
            <a:noFill/>
          </p:spPr>
        </p:pic>
        <p:pic>
          <p:nvPicPr>
            <p:cNvPr id="17" name="Picture 8" descr="C:\Users\Clkiente\Dropbox\ACADIA\PPImages\Rhino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1906" y="4005064"/>
              <a:ext cx="1251126" cy="1003811"/>
            </a:xfrm>
            <a:prstGeom prst="rect">
              <a:avLst/>
            </a:prstGeom>
            <a:noFill/>
          </p:spPr>
        </p:pic>
      </p:grpSp>
      <p:grpSp>
        <p:nvGrpSpPr>
          <p:cNvPr id="18" name="Grupo 67"/>
          <p:cNvGrpSpPr/>
          <p:nvPr/>
        </p:nvGrpSpPr>
        <p:grpSpPr>
          <a:xfrm>
            <a:off x="7207836" y="2188004"/>
            <a:ext cx="1401783" cy="1233993"/>
            <a:chOff x="395536" y="2132856"/>
            <a:chExt cx="1401783" cy="1233993"/>
          </a:xfrm>
        </p:grpSpPr>
        <p:pic>
          <p:nvPicPr>
            <p:cNvPr id="19" name="Picture 8" descr="C:\Users\Clkiente\Dropbox\ACADIA\Logos\AutoCA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3568" y="2132856"/>
              <a:ext cx="877826" cy="877826"/>
            </a:xfrm>
            <a:prstGeom prst="rect">
              <a:avLst/>
            </a:prstGeom>
            <a:noFill/>
          </p:spPr>
        </p:pic>
        <p:pic>
          <p:nvPicPr>
            <p:cNvPr id="20" name="Picture 11" descr="C:\Users\Clkiente\Dropbox\ACADIA\Logos\logo_autocad_vermelha_200px.png"/>
            <p:cNvPicPr>
              <a:picLocks noChangeAspect="1" noChangeArrowheads="1"/>
            </p:cNvPicPr>
            <p:nvPr/>
          </p:nvPicPr>
          <p:blipFill>
            <a:blip r:embed="rId8" cstate="print"/>
            <a:srcRect r="8008"/>
            <a:stretch>
              <a:fillRect/>
            </a:stretch>
          </p:blipFill>
          <p:spPr bwMode="auto">
            <a:xfrm>
              <a:off x="395536" y="2924944"/>
              <a:ext cx="1401783" cy="441905"/>
            </a:xfrm>
            <a:prstGeom prst="rect">
              <a:avLst/>
            </a:prstGeom>
            <a:noFill/>
          </p:spPr>
        </p:pic>
      </p:grpSp>
      <p:sp>
        <p:nvSpPr>
          <p:cNvPr id="21" name="CaixaDeTexto 68"/>
          <p:cNvSpPr txBox="1"/>
          <p:nvPr/>
        </p:nvSpPr>
        <p:spPr>
          <a:xfrm>
            <a:off x="6084168" y="5631930"/>
            <a:ext cx="1440160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3500" b="1" dirty="0" smtClean="0">
                <a:latin typeface="Trebuchet MS" pitchFamily="34" charset="0"/>
                <a:cs typeface="Arabic Typesetting" pitchFamily="66" charset="-78"/>
              </a:rPr>
              <a:t>…</a:t>
            </a:r>
          </a:p>
        </p:txBody>
      </p:sp>
      <p:cxnSp>
        <p:nvCxnSpPr>
          <p:cNvPr id="22" name="Conexão recta unidireccional 73"/>
          <p:cNvCxnSpPr/>
          <p:nvPr/>
        </p:nvCxnSpPr>
        <p:spPr>
          <a:xfrm>
            <a:off x="2695158" y="2805001"/>
            <a:ext cx="724714" cy="378657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cta unidireccional 74"/>
          <p:cNvCxnSpPr/>
          <p:nvPr/>
        </p:nvCxnSpPr>
        <p:spPr>
          <a:xfrm>
            <a:off x="2051720" y="3673246"/>
            <a:ext cx="1368152" cy="24860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cta unidireccional 79"/>
          <p:cNvCxnSpPr/>
          <p:nvPr/>
        </p:nvCxnSpPr>
        <p:spPr>
          <a:xfrm flipV="1">
            <a:off x="2695158" y="5127874"/>
            <a:ext cx="724714" cy="610840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cta unidireccional 86"/>
          <p:cNvCxnSpPr/>
          <p:nvPr/>
        </p:nvCxnSpPr>
        <p:spPr>
          <a:xfrm flipH="1">
            <a:off x="5580112" y="2859622"/>
            <a:ext cx="1627724" cy="180020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cta unidireccional 97"/>
          <p:cNvCxnSpPr/>
          <p:nvPr/>
        </p:nvCxnSpPr>
        <p:spPr>
          <a:xfrm flipH="1" flipV="1">
            <a:off x="5724128" y="3866505"/>
            <a:ext cx="1483708" cy="360040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cta unidireccional 100"/>
          <p:cNvCxnSpPr/>
          <p:nvPr/>
        </p:nvCxnSpPr>
        <p:spPr>
          <a:xfrm flipH="1" flipV="1">
            <a:off x="5508104" y="4946626"/>
            <a:ext cx="957878" cy="685304"/>
          </a:xfrm>
          <a:prstGeom prst="straightConnector1">
            <a:avLst/>
          </a:prstGeom>
          <a:ln w="63500">
            <a:solidFill>
              <a:srgbClr val="0070C0"/>
            </a:solidFill>
            <a:prstDash val="sysDot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cta unidireccional 33"/>
          <p:cNvCxnSpPr/>
          <p:nvPr/>
        </p:nvCxnSpPr>
        <p:spPr>
          <a:xfrm flipV="1">
            <a:off x="2555776" y="4226545"/>
            <a:ext cx="864096" cy="331530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7</a:t>
            </a:fld>
            <a:endParaRPr lang="pt-PT"/>
          </a:p>
        </p:txBody>
      </p:sp>
      <p:sp>
        <p:nvSpPr>
          <p:cNvPr id="3" name="TextBox 2"/>
          <p:cNvSpPr txBox="1"/>
          <p:nvPr/>
        </p:nvSpPr>
        <p:spPr>
          <a:xfrm>
            <a:off x="491778" y="1342013"/>
            <a:ext cx="2429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smtClean="0"/>
              <a:t>Front ends: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23406" y="1340169"/>
            <a:ext cx="2429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smtClean="0"/>
              <a:t>Back ends:</a:t>
            </a:r>
          </a:p>
        </p:txBody>
      </p:sp>
      <p:sp>
        <p:nvSpPr>
          <p:cNvPr id="6" name="Right Brace 5"/>
          <p:cNvSpPr/>
          <p:nvPr/>
        </p:nvSpPr>
        <p:spPr>
          <a:xfrm rot="16200000">
            <a:off x="1535186" y="720431"/>
            <a:ext cx="342747" cy="226302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ight Brace 30"/>
          <p:cNvSpPr/>
          <p:nvPr/>
        </p:nvSpPr>
        <p:spPr>
          <a:xfrm rot="16200000">
            <a:off x="7357543" y="724028"/>
            <a:ext cx="342747" cy="226302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297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21" grpId="0"/>
      <p:bldP spid="3" grpId="0"/>
      <p:bldP spid="29" grpId="0"/>
      <p:bldP spid="6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3000" dirty="0" smtClean="0"/>
              <a:t>Rosetta – An IDE for Generative Design</a:t>
            </a:r>
            <a:endParaRPr lang="pt-PT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pic>
        <p:nvPicPr>
          <p:cNvPr id="6" name="Picture 3" descr="C:\Users\Clkiente\Dropbox\ACADIA\ShapeCloud\ShapeCloudRhin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241478"/>
            <a:ext cx="7925907" cy="4953692"/>
          </a:xfrm>
          <a:prstGeom prst="rect">
            <a:avLst/>
          </a:prstGeom>
          <a:noFill/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868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98571"/>
            <a:ext cx="576064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557"/>
            <a:ext cx="6347048" cy="738171"/>
          </a:xfrm>
        </p:spPr>
        <p:txBody>
          <a:bodyPr>
            <a:normAutofit/>
          </a:bodyPr>
          <a:lstStyle/>
          <a:p>
            <a:pPr algn="r"/>
            <a:r>
              <a:rPr lang="pt-PT" sz="3600" dirty="0" smtClean="0"/>
              <a:t>DrRacket</a:t>
            </a:r>
            <a:endParaRPr lang="pt-PT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298531"/>
            <a:ext cx="1763688" cy="682197"/>
          </a:xfrm>
          <a:prstGeom prst="rect">
            <a:avLst/>
          </a:prstGeom>
        </p:spPr>
      </p:pic>
      <p:sp>
        <p:nvSpPr>
          <p:cNvPr id="8" name="Footer Placeholder 6"/>
          <p:cNvSpPr txBox="1">
            <a:spLocks/>
          </p:cNvSpPr>
          <p:nvPr/>
        </p:nvSpPr>
        <p:spPr>
          <a:xfrm>
            <a:off x="1763688" y="6356350"/>
            <a:ext cx="56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Pedro Ramos | An Implementation of Python for DrRacket | </a:t>
            </a:r>
            <a:r>
              <a:rPr lang="pt-PT" dirty="0" smtClean="0"/>
              <a:t>6 February 2014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pt-PT" sz="2800" dirty="0" smtClean="0"/>
              <a:t>Pedagogic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pt-PT" sz="2800" dirty="0" smtClean="0"/>
              <a:t>Simple interface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pt-PT" sz="2800" dirty="0" smtClean="0"/>
              <a:t>Multiple languages</a:t>
            </a:r>
            <a:endParaRPr lang="pt-PT" sz="2800" dirty="0"/>
          </a:p>
        </p:txBody>
      </p:sp>
      <p:sp>
        <p:nvSpPr>
          <p:cNvPr id="7" name="Rectangle 6"/>
          <p:cNvSpPr/>
          <p:nvPr/>
        </p:nvSpPr>
        <p:spPr>
          <a:xfrm>
            <a:off x="-1620688" y="-387424"/>
            <a:ext cx="11449272" cy="7488832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13324"/>
            <a:ext cx="7500524" cy="5606324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12CC7-C0D1-4A39-A64A-B44055B8412E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025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2890</TotalTime>
  <Words>2165</Words>
  <Application>Microsoft Office PowerPoint</Application>
  <PresentationFormat>On-screen Show (4:3)</PresentationFormat>
  <Paragraphs>423</Paragraphs>
  <Slides>33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An Implementation of Python for DrRacket</vt:lpstr>
      <vt:lpstr>Contents</vt:lpstr>
      <vt:lpstr>Why a Python implementation for DrRacket?</vt:lpstr>
      <vt:lpstr>Generative Design</vt:lpstr>
      <vt:lpstr>AutoLISP (AutoCAD)</vt:lpstr>
      <vt:lpstr>RhinoScript (Rhinoceros)</vt:lpstr>
      <vt:lpstr>PowerPoint Presentation</vt:lpstr>
      <vt:lpstr>Rosetta – An IDE for Generative Design</vt:lpstr>
      <vt:lpstr>DrRacket</vt:lpstr>
      <vt:lpstr>PowerPoint Presentation</vt:lpstr>
      <vt:lpstr>PowerPoint Presentation</vt:lpstr>
      <vt:lpstr>Objectives</vt:lpstr>
      <vt:lpstr>Objectives</vt:lpstr>
      <vt:lpstr>Related Work</vt:lpstr>
      <vt:lpstr>(CPython)</vt:lpstr>
      <vt:lpstr>PowerPoint Presentation</vt:lpstr>
      <vt:lpstr>PowerPoint Presentation</vt:lpstr>
      <vt:lpstr>PowerPoint Presentation</vt:lpstr>
      <vt:lpstr>PLT Spy</vt:lpstr>
      <vt:lpstr>Comparison</vt:lpstr>
      <vt:lpstr>Our solution...</vt:lpstr>
      <vt:lpstr>PowerPoint Presentation</vt:lpstr>
      <vt:lpstr>PowerPoint Presentation</vt:lpstr>
      <vt:lpstr>PowerPoint Presentation</vt:lpstr>
      <vt:lpstr>Examples</vt:lpstr>
      <vt:lpstr>Ackermann</vt:lpstr>
      <vt:lpstr>Mandelbrot</vt:lpstr>
      <vt:lpstr>Ackermann (results)</vt:lpstr>
      <vt:lpstr>Mandelbrot (results)</vt:lpstr>
      <vt:lpstr>Future Work</vt:lpstr>
      <vt:lpstr>Future Work</vt:lpstr>
      <vt:lpstr>Evaluation</vt:lpstr>
      <vt:lpstr>Thank you! Questions? Comments?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Implementação de linguagens em Racket</dc:title>
  <dc:creator>Pedro Ramos</dc:creator>
  <cp:lastModifiedBy>Pedro Ramos</cp:lastModifiedBy>
  <cp:revision>156</cp:revision>
  <dcterms:created xsi:type="dcterms:W3CDTF">2013-12-11T19:54:01Z</dcterms:created>
  <dcterms:modified xsi:type="dcterms:W3CDTF">2014-02-24T23:13:58Z</dcterms:modified>
</cp:coreProperties>
</file>